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56" r:id="rId6"/>
    <p:sldId id="258" r:id="rId7"/>
    <p:sldId id="262" r:id="rId8"/>
    <p:sldId id="259" r:id="rId9"/>
    <p:sldId id="260" r:id="rId10"/>
    <p:sldId id="265" r:id="rId11"/>
    <p:sldId id="264" r:id="rId12"/>
    <p:sldId id="266" r:id="rId13"/>
    <p:sldId id="274" r:id="rId14"/>
    <p:sldId id="267" r:id="rId15"/>
    <p:sldId id="269" r:id="rId16"/>
    <p:sldId id="297" r:id="rId17"/>
    <p:sldId id="268" r:id="rId18"/>
    <p:sldId id="270" r:id="rId19"/>
    <p:sldId id="271" r:id="rId20"/>
    <p:sldId id="272" r:id="rId21"/>
    <p:sldId id="273" r:id="rId22"/>
    <p:sldId id="275" r:id="rId23"/>
    <p:sldId id="276" r:id="rId24"/>
    <p:sldId id="277" r:id="rId25"/>
    <p:sldId id="278" r:id="rId26"/>
    <p:sldId id="280" r:id="rId27"/>
    <p:sldId id="279" r:id="rId28"/>
    <p:sldId id="281" r:id="rId29"/>
    <p:sldId id="282" r:id="rId30"/>
    <p:sldId id="283" r:id="rId31"/>
    <p:sldId id="284" r:id="rId32"/>
    <p:sldId id="285" r:id="rId33"/>
    <p:sldId id="286" r:id="rId34"/>
    <p:sldId id="287" r:id="rId35"/>
    <p:sldId id="288" r:id="rId36"/>
    <p:sldId id="289" r:id="rId37"/>
    <p:sldId id="290" r:id="rId38"/>
    <p:sldId id="291" r:id="rId39"/>
    <p:sldId id="296" r:id="rId40"/>
    <p:sldId id="294" r:id="rId41"/>
    <p:sldId id="295" r:id="rId42"/>
    <p:sldId id="293" r:id="rId43"/>
    <p:sldId id="26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333"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FA81F0-D40F-43C6-8E04-3492CE6D9888}" type="doc">
      <dgm:prSet loTypeId="urn:microsoft.com/office/officeart/2005/8/layout/default" loCatId="Inbox" qsTypeId="urn:microsoft.com/office/officeart/2005/8/quickstyle/simple1" qsCatId="simple" csTypeId="urn:microsoft.com/office/officeart/2005/8/colors/colorful2" csCatId="colorful" phldr="1"/>
      <dgm:spPr/>
      <dgm:t>
        <a:bodyPr/>
        <a:lstStyle/>
        <a:p>
          <a:endParaRPr lang="en-US"/>
        </a:p>
      </dgm:t>
    </dgm:pt>
    <dgm:pt modelId="{16F53C8E-3DC2-4BF2-9CC6-4DD794C5252A}">
      <dgm:prSet/>
      <dgm:spPr/>
      <dgm:t>
        <a:bodyPr/>
        <a:lstStyle/>
        <a:p>
          <a:r>
            <a:rPr lang="en-US" dirty="0"/>
            <a:t>Modern Development : Where are we now?</a:t>
          </a:r>
        </a:p>
      </dgm:t>
    </dgm:pt>
    <dgm:pt modelId="{20B0A3A2-BAA9-4E74-BCE8-7A84EBA5017B}" type="parTrans" cxnId="{97EC5C06-757C-412B-B6BB-3CCDBF494647}">
      <dgm:prSet/>
      <dgm:spPr/>
      <dgm:t>
        <a:bodyPr/>
        <a:lstStyle/>
        <a:p>
          <a:endParaRPr lang="en-US"/>
        </a:p>
      </dgm:t>
    </dgm:pt>
    <dgm:pt modelId="{301E6057-B9F7-4637-BA83-5DFC16C7F34A}" type="sibTrans" cxnId="{97EC5C06-757C-412B-B6BB-3CCDBF494647}">
      <dgm:prSet/>
      <dgm:spPr/>
      <dgm:t>
        <a:bodyPr/>
        <a:lstStyle/>
        <a:p>
          <a:endParaRPr lang="en-US"/>
        </a:p>
      </dgm:t>
    </dgm:pt>
    <dgm:pt modelId="{5B5D951B-4CA0-4FC0-A904-704A0508C21C}">
      <dgm:prSet/>
      <dgm:spPr/>
      <dgm:t>
        <a:bodyPr/>
        <a:lstStyle/>
        <a:p>
          <a:r>
            <a:rPr lang="en-US" dirty="0"/>
            <a:t>Azure AD App Registration Introduction.</a:t>
          </a:r>
        </a:p>
      </dgm:t>
    </dgm:pt>
    <dgm:pt modelId="{B16AB4F7-DC5A-4183-ACE2-CC5320C9EB80}" type="parTrans" cxnId="{FC3DBBA4-5C39-4DE9-8FCC-D96DF0E8E823}">
      <dgm:prSet/>
      <dgm:spPr/>
      <dgm:t>
        <a:bodyPr/>
        <a:lstStyle/>
        <a:p>
          <a:endParaRPr lang="en-US"/>
        </a:p>
      </dgm:t>
    </dgm:pt>
    <dgm:pt modelId="{E395833D-DAF2-4A84-AD98-FF6C008ABC13}" type="sibTrans" cxnId="{FC3DBBA4-5C39-4DE9-8FCC-D96DF0E8E823}">
      <dgm:prSet/>
      <dgm:spPr/>
      <dgm:t>
        <a:bodyPr/>
        <a:lstStyle/>
        <a:p>
          <a:endParaRPr lang="en-US"/>
        </a:p>
      </dgm:t>
    </dgm:pt>
    <dgm:pt modelId="{9940C07A-423D-47DC-9690-95E8B43DE484}">
      <dgm:prSet/>
      <dgm:spPr/>
      <dgm:t>
        <a:bodyPr/>
        <a:lstStyle/>
        <a:p>
          <a:r>
            <a:rPr lang="en-US" dirty="0"/>
            <a:t>App only authentication</a:t>
          </a:r>
        </a:p>
      </dgm:t>
    </dgm:pt>
    <dgm:pt modelId="{1DC874BE-2498-421F-A07B-27C73EE1241D}" type="parTrans" cxnId="{9F485BE7-5435-46D5-813E-F85E691A9188}">
      <dgm:prSet/>
      <dgm:spPr/>
      <dgm:t>
        <a:bodyPr/>
        <a:lstStyle/>
        <a:p>
          <a:endParaRPr lang="en-US"/>
        </a:p>
      </dgm:t>
    </dgm:pt>
    <dgm:pt modelId="{E25B32F2-203D-4559-BFC9-A3F97D099CD0}" type="sibTrans" cxnId="{9F485BE7-5435-46D5-813E-F85E691A9188}">
      <dgm:prSet/>
      <dgm:spPr/>
      <dgm:t>
        <a:bodyPr/>
        <a:lstStyle/>
        <a:p>
          <a:endParaRPr lang="en-US"/>
        </a:p>
      </dgm:t>
    </dgm:pt>
    <dgm:pt modelId="{2975F425-60D8-436E-9C57-351EF47CEBCF}">
      <dgm:prSet/>
      <dgm:spPr/>
      <dgm:t>
        <a:bodyPr/>
        <a:lstStyle/>
        <a:p>
          <a:r>
            <a:rPr lang="en-US"/>
            <a:t>User / app authentication</a:t>
          </a:r>
        </a:p>
      </dgm:t>
    </dgm:pt>
    <dgm:pt modelId="{D13418FC-912B-4AE2-AC58-BB34A1E1A20C}" type="parTrans" cxnId="{2E01B561-F106-4BF5-B573-4975DA31C3B5}">
      <dgm:prSet/>
      <dgm:spPr/>
      <dgm:t>
        <a:bodyPr/>
        <a:lstStyle/>
        <a:p>
          <a:endParaRPr lang="en-US"/>
        </a:p>
      </dgm:t>
    </dgm:pt>
    <dgm:pt modelId="{2B39C6A2-2690-419F-9007-64A563CB949F}" type="sibTrans" cxnId="{2E01B561-F106-4BF5-B573-4975DA31C3B5}">
      <dgm:prSet/>
      <dgm:spPr/>
      <dgm:t>
        <a:bodyPr/>
        <a:lstStyle/>
        <a:p>
          <a:endParaRPr lang="en-US"/>
        </a:p>
      </dgm:t>
    </dgm:pt>
    <dgm:pt modelId="{33DA89FD-BB26-4B4F-9FA6-C347701D9066}">
      <dgm:prSet/>
      <dgm:spPr/>
      <dgm:t>
        <a:bodyPr/>
        <a:lstStyle/>
        <a:p>
          <a:r>
            <a:rPr lang="en-US" dirty="0"/>
            <a:t>The Key Vault</a:t>
          </a:r>
        </a:p>
      </dgm:t>
    </dgm:pt>
    <dgm:pt modelId="{2FD98465-8B8E-456C-9071-827B09660E7B}" type="parTrans" cxnId="{66B66849-4445-4BEA-81B8-8F9B2F6F2BCF}">
      <dgm:prSet/>
      <dgm:spPr/>
      <dgm:t>
        <a:bodyPr/>
        <a:lstStyle/>
        <a:p>
          <a:endParaRPr lang="en-US"/>
        </a:p>
      </dgm:t>
    </dgm:pt>
    <dgm:pt modelId="{AE0B090C-EB8B-4F9F-866A-1794B9091DB4}" type="sibTrans" cxnId="{66B66849-4445-4BEA-81B8-8F9B2F6F2BCF}">
      <dgm:prSet/>
      <dgm:spPr/>
      <dgm:t>
        <a:bodyPr/>
        <a:lstStyle/>
        <a:p>
          <a:endParaRPr lang="en-US"/>
        </a:p>
      </dgm:t>
    </dgm:pt>
    <dgm:pt modelId="{EC72FFEF-93CC-41A3-A642-A339BC42BC6C}" type="pres">
      <dgm:prSet presAssocID="{A0FA81F0-D40F-43C6-8E04-3492CE6D9888}" presName="diagram" presStyleCnt="0">
        <dgm:presLayoutVars>
          <dgm:dir/>
          <dgm:resizeHandles val="exact"/>
        </dgm:presLayoutVars>
      </dgm:prSet>
      <dgm:spPr/>
    </dgm:pt>
    <dgm:pt modelId="{BF1BF0CF-9AAB-4F4A-9BB7-232A85436F10}" type="pres">
      <dgm:prSet presAssocID="{16F53C8E-3DC2-4BF2-9CC6-4DD794C5252A}" presName="node" presStyleLbl="node1" presStyleIdx="0" presStyleCnt="5">
        <dgm:presLayoutVars>
          <dgm:bulletEnabled val="1"/>
        </dgm:presLayoutVars>
      </dgm:prSet>
      <dgm:spPr/>
    </dgm:pt>
    <dgm:pt modelId="{C4A5C91E-C4A2-453C-8822-90B934C6B8D8}" type="pres">
      <dgm:prSet presAssocID="{301E6057-B9F7-4637-BA83-5DFC16C7F34A}" presName="sibTrans" presStyleCnt="0"/>
      <dgm:spPr/>
    </dgm:pt>
    <dgm:pt modelId="{C37EE3E1-3188-418B-89CE-CA4ED5C0AD98}" type="pres">
      <dgm:prSet presAssocID="{5B5D951B-4CA0-4FC0-A904-704A0508C21C}" presName="node" presStyleLbl="node1" presStyleIdx="1" presStyleCnt="5">
        <dgm:presLayoutVars>
          <dgm:bulletEnabled val="1"/>
        </dgm:presLayoutVars>
      </dgm:prSet>
      <dgm:spPr/>
    </dgm:pt>
    <dgm:pt modelId="{80A42A9F-D49C-4E21-823A-E9B013829A84}" type="pres">
      <dgm:prSet presAssocID="{E395833D-DAF2-4A84-AD98-FF6C008ABC13}" presName="sibTrans" presStyleCnt="0"/>
      <dgm:spPr/>
    </dgm:pt>
    <dgm:pt modelId="{0A97FF5F-F2FD-4473-9F50-8B5338E199B1}" type="pres">
      <dgm:prSet presAssocID="{9940C07A-423D-47DC-9690-95E8B43DE484}" presName="node" presStyleLbl="node1" presStyleIdx="2" presStyleCnt="5">
        <dgm:presLayoutVars>
          <dgm:bulletEnabled val="1"/>
        </dgm:presLayoutVars>
      </dgm:prSet>
      <dgm:spPr/>
    </dgm:pt>
    <dgm:pt modelId="{6F85EFE1-EFDF-4B8B-A992-18558CD844A5}" type="pres">
      <dgm:prSet presAssocID="{E25B32F2-203D-4559-BFC9-A3F97D099CD0}" presName="sibTrans" presStyleCnt="0"/>
      <dgm:spPr/>
    </dgm:pt>
    <dgm:pt modelId="{1E4EABA6-4330-4BAA-B03E-E38AF67F6C0F}" type="pres">
      <dgm:prSet presAssocID="{2975F425-60D8-436E-9C57-351EF47CEBCF}" presName="node" presStyleLbl="node1" presStyleIdx="3" presStyleCnt="5">
        <dgm:presLayoutVars>
          <dgm:bulletEnabled val="1"/>
        </dgm:presLayoutVars>
      </dgm:prSet>
      <dgm:spPr/>
    </dgm:pt>
    <dgm:pt modelId="{17623ACF-14B3-4366-8D31-F7C17CD60C2C}" type="pres">
      <dgm:prSet presAssocID="{2B39C6A2-2690-419F-9007-64A563CB949F}" presName="sibTrans" presStyleCnt="0"/>
      <dgm:spPr/>
    </dgm:pt>
    <dgm:pt modelId="{E9FDDBA4-6CCB-4B51-824E-CD82B7B384FC}" type="pres">
      <dgm:prSet presAssocID="{33DA89FD-BB26-4B4F-9FA6-C347701D9066}" presName="node" presStyleLbl="node1" presStyleIdx="4" presStyleCnt="5">
        <dgm:presLayoutVars>
          <dgm:bulletEnabled val="1"/>
        </dgm:presLayoutVars>
      </dgm:prSet>
      <dgm:spPr/>
    </dgm:pt>
  </dgm:ptLst>
  <dgm:cxnLst>
    <dgm:cxn modelId="{97EC5C06-757C-412B-B6BB-3CCDBF494647}" srcId="{A0FA81F0-D40F-43C6-8E04-3492CE6D9888}" destId="{16F53C8E-3DC2-4BF2-9CC6-4DD794C5252A}" srcOrd="0" destOrd="0" parTransId="{20B0A3A2-BAA9-4E74-BCE8-7A84EBA5017B}" sibTransId="{301E6057-B9F7-4637-BA83-5DFC16C7F34A}"/>
    <dgm:cxn modelId="{2E01B561-F106-4BF5-B573-4975DA31C3B5}" srcId="{A0FA81F0-D40F-43C6-8E04-3492CE6D9888}" destId="{2975F425-60D8-436E-9C57-351EF47CEBCF}" srcOrd="3" destOrd="0" parTransId="{D13418FC-912B-4AE2-AC58-BB34A1E1A20C}" sibTransId="{2B39C6A2-2690-419F-9007-64A563CB949F}"/>
    <dgm:cxn modelId="{487D5B69-8AE9-474B-ACE6-35C84697EEB5}" type="presOf" srcId="{A0FA81F0-D40F-43C6-8E04-3492CE6D9888}" destId="{EC72FFEF-93CC-41A3-A642-A339BC42BC6C}" srcOrd="0" destOrd="0" presId="urn:microsoft.com/office/officeart/2005/8/layout/default"/>
    <dgm:cxn modelId="{66B66849-4445-4BEA-81B8-8F9B2F6F2BCF}" srcId="{A0FA81F0-D40F-43C6-8E04-3492CE6D9888}" destId="{33DA89FD-BB26-4B4F-9FA6-C347701D9066}" srcOrd="4" destOrd="0" parTransId="{2FD98465-8B8E-456C-9071-827B09660E7B}" sibTransId="{AE0B090C-EB8B-4F9F-866A-1794B9091DB4}"/>
    <dgm:cxn modelId="{5A09EA59-71A0-4FFD-BB3F-C067FEE7DDFD}" type="presOf" srcId="{5B5D951B-4CA0-4FC0-A904-704A0508C21C}" destId="{C37EE3E1-3188-418B-89CE-CA4ED5C0AD98}" srcOrd="0" destOrd="0" presId="urn:microsoft.com/office/officeart/2005/8/layout/default"/>
    <dgm:cxn modelId="{1F04AA9C-6E8C-466D-80DA-7ACBDF23206F}" type="presOf" srcId="{16F53C8E-3DC2-4BF2-9CC6-4DD794C5252A}" destId="{BF1BF0CF-9AAB-4F4A-9BB7-232A85436F10}" srcOrd="0" destOrd="0" presId="urn:microsoft.com/office/officeart/2005/8/layout/default"/>
    <dgm:cxn modelId="{FC3DBBA4-5C39-4DE9-8FCC-D96DF0E8E823}" srcId="{A0FA81F0-D40F-43C6-8E04-3492CE6D9888}" destId="{5B5D951B-4CA0-4FC0-A904-704A0508C21C}" srcOrd="1" destOrd="0" parTransId="{B16AB4F7-DC5A-4183-ACE2-CC5320C9EB80}" sibTransId="{E395833D-DAF2-4A84-AD98-FF6C008ABC13}"/>
    <dgm:cxn modelId="{0B568EB8-2449-4B62-AC9B-9C1A930B7D09}" type="presOf" srcId="{9940C07A-423D-47DC-9690-95E8B43DE484}" destId="{0A97FF5F-F2FD-4473-9F50-8B5338E199B1}" srcOrd="0" destOrd="0" presId="urn:microsoft.com/office/officeart/2005/8/layout/default"/>
    <dgm:cxn modelId="{9F485BE7-5435-46D5-813E-F85E691A9188}" srcId="{A0FA81F0-D40F-43C6-8E04-3492CE6D9888}" destId="{9940C07A-423D-47DC-9690-95E8B43DE484}" srcOrd="2" destOrd="0" parTransId="{1DC874BE-2498-421F-A07B-27C73EE1241D}" sibTransId="{E25B32F2-203D-4559-BFC9-A3F97D099CD0}"/>
    <dgm:cxn modelId="{ABB590F5-D1B2-4867-A191-A64C3621EE91}" type="presOf" srcId="{33DA89FD-BB26-4B4F-9FA6-C347701D9066}" destId="{E9FDDBA4-6CCB-4B51-824E-CD82B7B384FC}" srcOrd="0" destOrd="0" presId="urn:microsoft.com/office/officeart/2005/8/layout/default"/>
    <dgm:cxn modelId="{0A91B0F8-4398-4363-B9BE-7905AA0E3FCB}" type="presOf" srcId="{2975F425-60D8-436E-9C57-351EF47CEBCF}" destId="{1E4EABA6-4330-4BAA-B03E-E38AF67F6C0F}" srcOrd="0" destOrd="0" presId="urn:microsoft.com/office/officeart/2005/8/layout/default"/>
    <dgm:cxn modelId="{A327F243-C48F-4185-BC32-1EAFE841A600}" type="presParOf" srcId="{EC72FFEF-93CC-41A3-A642-A339BC42BC6C}" destId="{BF1BF0CF-9AAB-4F4A-9BB7-232A85436F10}" srcOrd="0" destOrd="0" presId="urn:microsoft.com/office/officeart/2005/8/layout/default"/>
    <dgm:cxn modelId="{04FEBA16-0C2A-4D84-B412-9A21DEE3FA4C}" type="presParOf" srcId="{EC72FFEF-93CC-41A3-A642-A339BC42BC6C}" destId="{C4A5C91E-C4A2-453C-8822-90B934C6B8D8}" srcOrd="1" destOrd="0" presId="urn:microsoft.com/office/officeart/2005/8/layout/default"/>
    <dgm:cxn modelId="{36600935-516E-4727-9C8F-B4E17D733274}" type="presParOf" srcId="{EC72FFEF-93CC-41A3-A642-A339BC42BC6C}" destId="{C37EE3E1-3188-418B-89CE-CA4ED5C0AD98}" srcOrd="2" destOrd="0" presId="urn:microsoft.com/office/officeart/2005/8/layout/default"/>
    <dgm:cxn modelId="{9598E00E-7D04-4258-B41D-072F6A888042}" type="presParOf" srcId="{EC72FFEF-93CC-41A3-A642-A339BC42BC6C}" destId="{80A42A9F-D49C-4E21-823A-E9B013829A84}" srcOrd="3" destOrd="0" presId="urn:microsoft.com/office/officeart/2005/8/layout/default"/>
    <dgm:cxn modelId="{491F074F-A768-479E-8941-39B6720DC5A9}" type="presParOf" srcId="{EC72FFEF-93CC-41A3-A642-A339BC42BC6C}" destId="{0A97FF5F-F2FD-4473-9F50-8B5338E199B1}" srcOrd="4" destOrd="0" presId="urn:microsoft.com/office/officeart/2005/8/layout/default"/>
    <dgm:cxn modelId="{A04FE68F-22A2-484D-8427-0AB476F29461}" type="presParOf" srcId="{EC72FFEF-93CC-41A3-A642-A339BC42BC6C}" destId="{6F85EFE1-EFDF-4B8B-A992-18558CD844A5}" srcOrd="5" destOrd="0" presId="urn:microsoft.com/office/officeart/2005/8/layout/default"/>
    <dgm:cxn modelId="{0D05C2A0-7409-48BC-8827-7AE8750075B8}" type="presParOf" srcId="{EC72FFEF-93CC-41A3-A642-A339BC42BC6C}" destId="{1E4EABA6-4330-4BAA-B03E-E38AF67F6C0F}" srcOrd="6" destOrd="0" presId="urn:microsoft.com/office/officeart/2005/8/layout/default"/>
    <dgm:cxn modelId="{24D5F16F-9625-4985-846F-0E0FD0922860}" type="presParOf" srcId="{EC72FFEF-93CC-41A3-A642-A339BC42BC6C}" destId="{17623ACF-14B3-4366-8D31-F7C17CD60C2C}" srcOrd="7" destOrd="0" presId="urn:microsoft.com/office/officeart/2005/8/layout/default"/>
    <dgm:cxn modelId="{C43BF3AA-509C-4E90-8AE6-9C2571ADFCC4}" type="presParOf" srcId="{EC72FFEF-93CC-41A3-A642-A339BC42BC6C}" destId="{E9FDDBA4-6CCB-4B51-824E-CD82B7B384F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13D035-F20E-4375-AA7C-613CAA2DC495}" type="doc">
      <dgm:prSet loTypeId="urn:microsoft.com/office/officeart/2005/8/layout/hProcess9" loCatId="Inbox" qsTypeId="urn:microsoft.com/office/officeart/2005/8/quickstyle/simple2" qsCatId="simple" csTypeId="urn:microsoft.com/office/officeart/2005/8/colors/colorful2" csCatId="colorful"/>
      <dgm:spPr/>
      <dgm:t>
        <a:bodyPr/>
        <a:lstStyle/>
        <a:p>
          <a:endParaRPr lang="en-US"/>
        </a:p>
      </dgm:t>
    </dgm:pt>
    <dgm:pt modelId="{440133E0-9BA9-4052-831C-ABDAB4F4216A}">
      <dgm:prSet/>
      <dgm:spPr/>
      <dgm:t>
        <a:bodyPr/>
        <a:lstStyle/>
        <a:p>
          <a:r>
            <a:rPr lang="en-US"/>
            <a:t>SharePoint Solutions Framework</a:t>
          </a:r>
        </a:p>
      </dgm:t>
    </dgm:pt>
    <dgm:pt modelId="{5A64BE86-F1DE-4351-AFBB-480095F2A33C}" type="parTrans" cxnId="{CAA7DB37-55EC-421D-8997-1E68D2399D6F}">
      <dgm:prSet/>
      <dgm:spPr/>
      <dgm:t>
        <a:bodyPr/>
        <a:lstStyle/>
        <a:p>
          <a:endParaRPr lang="en-US"/>
        </a:p>
      </dgm:t>
    </dgm:pt>
    <dgm:pt modelId="{6A0EA116-ED2D-4469-9061-D41997A1F2F4}" type="sibTrans" cxnId="{CAA7DB37-55EC-421D-8997-1E68D2399D6F}">
      <dgm:prSet/>
      <dgm:spPr/>
      <dgm:t>
        <a:bodyPr/>
        <a:lstStyle/>
        <a:p>
          <a:endParaRPr lang="en-US"/>
        </a:p>
      </dgm:t>
    </dgm:pt>
    <dgm:pt modelId="{1DBEECAE-4E91-4F13-A488-C5FB384C50C8}">
      <dgm:prSet/>
      <dgm:spPr/>
      <dgm:t>
        <a:bodyPr/>
        <a:lstStyle/>
        <a:p>
          <a:r>
            <a:rPr lang="en-US"/>
            <a:t>Sandbox Solutions</a:t>
          </a:r>
        </a:p>
      </dgm:t>
    </dgm:pt>
    <dgm:pt modelId="{5447C1F5-6D6B-418C-9CEC-5207A01F1974}" type="parTrans" cxnId="{AF0E20B5-EFE3-4D9B-853F-26F541B9C045}">
      <dgm:prSet/>
      <dgm:spPr/>
      <dgm:t>
        <a:bodyPr/>
        <a:lstStyle/>
        <a:p>
          <a:endParaRPr lang="en-US"/>
        </a:p>
      </dgm:t>
    </dgm:pt>
    <dgm:pt modelId="{8CA8887D-C35A-4D13-8C64-E5D0E6BD6987}" type="sibTrans" cxnId="{AF0E20B5-EFE3-4D9B-853F-26F541B9C045}">
      <dgm:prSet/>
      <dgm:spPr/>
      <dgm:t>
        <a:bodyPr/>
        <a:lstStyle/>
        <a:p>
          <a:endParaRPr lang="en-US"/>
        </a:p>
      </dgm:t>
    </dgm:pt>
    <dgm:pt modelId="{DB26ACE8-F6A5-478B-83CF-D6A4F767F690}">
      <dgm:prSet/>
      <dgm:spPr/>
      <dgm:t>
        <a:bodyPr/>
        <a:lstStyle/>
        <a:p>
          <a:r>
            <a:rPr lang="en-US"/>
            <a:t>Add-in Model / Azure</a:t>
          </a:r>
        </a:p>
      </dgm:t>
    </dgm:pt>
    <dgm:pt modelId="{64B51059-C1B6-45B8-AF02-4B4A7AEA0B2F}" type="parTrans" cxnId="{0182CA76-F226-4EE3-8870-1B9C1A0D4329}">
      <dgm:prSet/>
      <dgm:spPr/>
      <dgm:t>
        <a:bodyPr/>
        <a:lstStyle/>
        <a:p>
          <a:endParaRPr lang="en-US"/>
        </a:p>
      </dgm:t>
    </dgm:pt>
    <dgm:pt modelId="{D73D9A83-4CA1-46F4-B3EA-DB442E2EC9CC}" type="sibTrans" cxnId="{0182CA76-F226-4EE3-8870-1B9C1A0D4329}">
      <dgm:prSet/>
      <dgm:spPr/>
      <dgm:t>
        <a:bodyPr/>
        <a:lstStyle/>
        <a:p>
          <a:endParaRPr lang="en-US"/>
        </a:p>
      </dgm:t>
    </dgm:pt>
    <dgm:pt modelId="{5B671714-1E5A-471C-AA53-ACE1F089C8B0}">
      <dgm:prSet/>
      <dgm:spPr/>
      <dgm:t>
        <a:bodyPr/>
        <a:lstStyle/>
        <a:p>
          <a:r>
            <a:rPr lang="en-US"/>
            <a:t>SharePoint Framework / Azure</a:t>
          </a:r>
        </a:p>
      </dgm:t>
    </dgm:pt>
    <dgm:pt modelId="{178205BB-B8B6-4BFD-8C3C-75CBD7742993}" type="parTrans" cxnId="{6260A2F3-C3BC-411D-81E9-90A71D90D3A0}">
      <dgm:prSet/>
      <dgm:spPr/>
      <dgm:t>
        <a:bodyPr/>
        <a:lstStyle/>
        <a:p>
          <a:endParaRPr lang="en-US"/>
        </a:p>
      </dgm:t>
    </dgm:pt>
    <dgm:pt modelId="{5D9C4D62-F87F-443F-852B-031B373564D3}" type="sibTrans" cxnId="{6260A2F3-C3BC-411D-81E9-90A71D90D3A0}">
      <dgm:prSet/>
      <dgm:spPr/>
      <dgm:t>
        <a:bodyPr/>
        <a:lstStyle/>
        <a:p>
          <a:endParaRPr lang="en-US"/>
        </a:p>
      </dgm:t>
    </dgm:pt>
    <dgm:pt modelId="{FD4E12BA-120D-4AAE-8432-16D7C6182802}" type="pres">
      <dgm:prSet presAssocID="{3113D035-F20E-4375-AA7C-613CAA2DC495}" presName="CompostProcess" presStyleCnt="0">
        <dgm:presLayoutVars>
          <dgm:dir/>
          <dgm:resizeHandles val="exact"/>
        </dgm:presLayoutVars>
      </dgm:prSet>
      <dgm:spPr/>
    </dgm:pt>
    <dgm:pt modelId="{74FADB47-B5CA-4A2D-ACD3-52C99261137D}" type="pres">
      <dgm:prSet presAssocID="{3113D035-F20E-4375-AA7C-613CAA2DC495}" presName="arrow" presStyleLbl="bgShp" presStyleIdx="0" presStyleCnt="1"/>
      <dgm:spPr/>
    </dgm:pt>
    <dgm:pt modelId="{2DDA9C85-1BE6-4C2E-A74A-87CD0D6C0A9B}" type="pres">
      <dgm:prSet presAssocID="{3113D035-F20E-4375-AA7C-613CAA2DC495}" presName="linearProcess" presStyleCnt="0"/>
      <dgm:spPr/>
    </dgm:pt>
    <dgm:pt modelId="{EB4ED207-2AEC-4EA3-AE60-1E024E1A0506}" type="pres">
      <dgm:prSet presAssocID="{440133E0-9BA9-4052-831C-ABDAB4F4216A}" presName="textNode" presStyleLbl="node1" presStyleIdx="0" presStyleCnt="4">
        <dgm:presLayoutVars>
          <dgm:bulletEnabled val="1"/>
        </dgm:presLayoutVars>
      </dgm:prSet>
      <dgm:spPr/>
    </dgm:pt>
    <dgm:pt modelId="{B12C7CA5-E857-47DC-A01E-65709EC22C94}" type="pres">
      <dgm:prSet presAssocID="{6A0EA116-ED2D-4469-9061-D41997A1F2F4}" presName="sibTrans" presStyleCnt="0"/>
      <dgm:spPr/>
    </dgm:pt>
    <dgm:pt modelId="{E214FA85-560D-4C45-9386-F0F03B30E3C3}" type="pres">
      <dgm:prSet presAssocID="{1DBEECAE-4E91-4F13-A488-C5FB384C50C8}" presName="textNode" presStyleLbl="node1" presStyleIdx="1" presStyleCnt="4">
        <dgm:presLayoutVars>
          <dgm:bulletEnabled val="1"/>
        </dgm:presLayoutVars>
      </dgm:prSet>
      <dgm:spPr/>
    </dgm:pt>
    <dgm:pt modelId="{593E78FF-74F3-4D19-BA1C-9406B62A2656}" type="pres">
      <dgm:prSet presAssocID="{8CA8887D-C35A-4D13-8C64-E5D0E6BD6987}" presName="sibTrans" presStyleCnt="0"/>
      <dgm:spPr/>
    </dgm:pt>
    <dgm:pt modelId="{4057F61B-7B47-4E3E-BBA9-D1E26C9E73D2}" type="pres">
      <dgm:prSet presAssocID="{DB26ACE8-F6A5-478B-83CF-D6A4F767F690}" presName="textNode" presStyleLbl="node1" presStyleIdx="2" presStyleCnt="4">
        <dgm:presLayoutVars>
          <dgm:bulletEnabled val="1"/>
        </dgm:presLayoutVars>
      </dgm:prSet>
      <dgm:spPr/>
    </dgm:pt>
    <dgm:pt modelId="{DACC9717-A710-4FFB-8CAC-D77A70FFA8A3}" type="pres">
      <dgm:prSet presAssocID="{D73D9A83-4CA1-46F4-B3EA-DB442E2EC9CC}" presName="sibTrans" presStyleCnt="0"/>
      <dgm:spPr/>
    </dgm:pt>
    <dgm:pt modelId="{396D6678-878D-4E40-8D10-9518ACEB7A86}" type="pres">
      <dgm:prSet presAssocID="{5B671714-1E5A-471C-AA53-ACE1F089C8B0}" presName="textNode" presStyleLbl="node1" presStyleIdx="3" presStyleCnt="4">
        <dgm:presLayoutVars>
          <dgm:bulletEnabled val="1"/>
        </dgm:presLayoutVars>
      </dgm:prSet>
      <dgm:spPr/>
    </dgm:pt>
  </dgm:ptLst>
  <dgm:cxnLst>
    <dgm:cxn modelId="{CAA7DB37-55EC-421D-8997-1E68D2399D6F}" srcId="{3113D035-F20E-4375-AA7C-613CAA2DC495}" destId="{440133E0-9BA9-4052-831C-ABDAB4F4216A}" srcOrd="0" destOrd="0" parTransId="{5A64BE86-F1DE-4351-AFBB-480095F2A33C}" sibTransId="{6A0EA116-ED2D-4469-9061-D41997A1F2F4}"/>
    <dgm:cxn modelId="{C6E65445-260F-4188-A964-117C6C227A69}" type="presOf" srcId="{1DBEECAE-4E91-4F13-A488-C5FB384C50C8}" destId="{E214FA85-560D-4C45-9386-F0F03B30E3C3}" srcOrd="0" destOrd="0" presId="urn:microsoft.com/office/officeart/2005/8/layout/hProcess9"/>
    <dgm:cxn modelId="{0182CA76-F226-4EE3-8870-1B9C1A0D4329}" srcId="{3113D035-F20E-4375-AA7C-613CAA2DC495}" destId="{DB26ACE8-F6A5-478B-83CF-D6A4F767F690}" srcOrd="2" destOrd="0" parTransId="{64B51059-C1B6-45B8-AF02-4B4A7AEA0B2F}" sibTransId="{D73D9A83-4CA1-46F4-B3EA-DB442E2EC9CC}"/>
    <dgm:cxn modelId="{DDB2F898-CF12-418F-AB93-5C9FC31C9CFB}" type="presOf" srcId="{DB26ACE8-F6A5-478B-83CF-D6A4F767F690}" destId="{4057F61B-7B47-4E3E-BBA9-D1E26C9E73D2}" srcOrd="0" destOrd="0" presId="urn:microsoft.com/office/officeart/2005/8/layout/hProcess9"/>
    <dgm:cxn modelId="{AF0E20B5-EFE3-4D9B-853F-26F541B9C045}" srcId="{3113D035-F20E-4375-AA7C-613CAA2DC495}" destId="{1DBEECAE-4E91-4F13-A488-C5FB384C50C8}" srcOrd="1" destOrd="0" parTransId="{5447C1F5-6D6B-418C-9CEC-5207A01F1974}" sibTransId="{8CA8887D-C35A-4D13-8C64-E5D0E6BD6987}"/>
    <dgm:cxn modelId="{0EB939C7-FDFB-419D-96F2-0A8852B1D014}" type="presOf" srcId="{3113D035-F20E-4375-AA7C-613CAA2DC495}" destId="{FD4E12BA-120D-4AAE-8432-16D7C6182802}" srcOrd="0" destOrd="0" presId="urn:microsoft.com/office/officeart/2005/8/layout/hProcess9"/>
    <dgm:cxn modelId="{C34087C8-D1AA-4091-A3F1-AEAE5EC0CA4D}" type="presOf" srcId="{440133E0-9BA9-4052-831C-ABDAB4F4216A}" destId="{EB4ED207-2AEC-4EA3-AE60-1E024E1A0506}" srcOrd="0" destOrd="0" presId="urn:microsoft.com/office/officeart/2005/8/layout/hProcess9"/>
    <dgm:cxn modelId="{9E586EE7-9482-423A-93A5-77517A2E0C86}" type="presOf" srcId="{5B671714-1E5A-471C-AA53-ACE1F089C8B0}" destId="{396D6678-878D-4E40-8D10-9518ACEB7A86}" srcOrd="0" destOrd="0" presId="urn:microsoft.com/office/officeart/2005/8/layout/hProcess9"/>
    <dgm:cxn modelId="{6260A2F3-C3BC-411D-81E9-90A71D90D3A0}" srcId="{3113D035-F20E-4375-AA7C-613CAA2DC495}" destId="{5B671714-1E5A-471C-AA53-ACE1F089C8B0}" srcOrd="3" destOrd="0" parTransId="{178205BB-B8B6-4BFD-8C3C-75CBD7742993}" sibTransId="{5D9C4D62-F87F-443F-852B-031B373564D3}"/>
    <dgm:cxn modelId="{FD3322A9-E4E3-4836-B321-FBDCA4F3F547}" type="presParOf" srcId="{FD4E12BA-120D-4AAE-8432-16D7C6182802}" destId="{74FADB47-B5CA-4A2D-ACD3-52C99261137D}" srcOrd="0" destOrd="0" presId="urn:microsoft.com/office/officeart/2005/8/layout/hProcess9"/>
    <dgm:cxn modelId="{A8DE8ECE-DF31-466B-9AEA-3CF2D08FB254}" type="presParOf" srcId="{FD4E12BA-120D-4AAE-8432-16D7C6182802}" destId="{2DDA9C85-1BE6-4C2E-A74A-87CD0D6C0A9B}" srcOrd="1" destOrd="0" presId="urn:microsoft.com/office/officeart/2005/8/layout/hProcess9"/>
    <dgm:cxn modelId="{2A1C09D6-D9C2-4092-A42A-081B6324B11D}" type="presParOf" srcId="{2DDA9C85-1BE6-4C2E-A74A-87CD0D6C0A9B}" destId="{EB4ED207-2AEC-4EA3-AE60-1E024E1A0506}" srcOrd="0" destOrd="0" presId="urn:microsoft.com/office/officeart/2005/8/layout/hProcess9"/>
    <dgm:cxn modelId="{2A3060B2-0E0A-4ABB-B218-161DECC6782F}" type="presParOf" srcId="{2DDA9C85-1BE6-4C2E-A74A-87CD0D6C0A9B}" destId="{B12C7CA5-E857-47DC-A01E-65709EC22C94}" srcOrd="1" destOrd="0" presId="urn:microsoft.com/office/officeart/2005/8/layout/hProcess9"/>
    <dgm:cxn modelId="{8102615D-BA36-4331-B5D0-FD92E2877DBC}" type="presParOf" srcId="{2DDA9C85-1BE6-4C2E-A74A-87CD0D6C0A9B}" destId="{E214FA85-560D-4C45-9386-F0F03B30E3C3}" srcOrd="2" destOrd="0" presId="urn:microsoft.com/office/officeart/2005/8/layout/hProcess9"/>
    <dgm:cxn modelId="{C0EC26E6-A8E2-4375-B3D5-57AFCE2FBF6D}" type="presParOf" srcId="{2DDA9C85-1BE6-4C2E-A74A-87CD0D6C0A9B}" destId="{593E78FF-74F3-4D19-BA1C-9406B62A2656}" srcOrd="3" destOrd="0" presId="urn:microsoft.com/office/officeart/2005/8/layout/hProcess9"/>
    <dgm:cxn modelId="{62CADCE4-BA7D-4A85-ABC5-3DE15F54FF29}" type="presParOf" srcId="{2DDA9C85-1BE6-4C2E-A74A-87CD0D6C0A9B}" destId="{4057F61B-7B47-4E3E-BBA9-D1E26C9E73D2}" srcOrd="4" destOrd="0" presId="urn:microsoft.com/office/officeart/2005/8/layout/hProcess9"/>
    <dgm:cxn modelId="{96F0588E-89C5-4703-973E-64FB03814A9E}" type="presParOf" srcId="{2DDA9C85-1BE6-4C2E-A74A-87CD0D6C0A9B}" destId="{DACC9717-A710-4FFB-8CAC-D77A70FFA8A3}" srcOrd="5" destOrd="0" presId="urn:microsoft.com/office/officeart/2005/8/layout/hProcess9"/>
    <dgm:cxn modelId="{32D91580-9644-4550-A68C-B15646E0C32C}" type="presParOf" srcId="{2DDA9C85-1BE6-4C2E-A74A-87CD0D6C0A9B}" destId="{396D6678-878D-4E40-8D10-9518ACEB7A86}"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2B4731-56AE-42CF-85CD-4CE8E30E5096}" type="doc">
      <dgm:prSet loTypeId="urn:microsoft.com/office/officeart/2005/8/layout/vList2" loCatId="Inbox" qsTypeId="urn:microsoft.com/office/officeart/2005/8/quickstyle/simple5" qsCatId="simple" csTypeId="urn:microsoft.com/office/officeart/2005/8/colors/colorful2" csCatId="colorful" phldr="1"/>
      <dgm:spPr/>
      <dgm:t>
        <a:bodyPr/>
        <a:lstStyle/>
        <a:p>
          <a:endParaRPr lang="en-US"/>
        </a:p>
      </dgm:t>
    </dgm:pt>
    <dgm:pt modelId="{41B00A8F-5382-4E25-B2DF-10579E85F48F}">
      <dgm:prSet/>
      <dgm:spPr/>
      <dgm:t>
        <a:bodyPr/>
        <a:lstStyle/>
        <a:p>
          <a:r>
            <a:rPr lang="en-US" dirty="0"/>
            <a:t>SharePoint Add-in : ASP.NET website</a:t>
          </a:r>
        </a:p>
      </dgm:t>
    </dgm:pt>
    <dgm:pt modelId="{50DC1856-1B50-4F63-8DD6-DCA94A12E35E}" type="parTrans" cxnId="{485E750C-BDA1-45B9-A19A-0FF10C85C31F}">
      <dgm:prSet/>
      <dgm:spPr/>
      <dgm:t>
        <a:bodyPr/>
        <a:lstStyle/>
        <a:p>
          <a:endParaRPr lang="en-US"/>
        </a:p>
      </dgm:t>
    </dgm:pt>
    <dgm:pt modelId="{6EE0760D-1E53-48B9-B380-2520FFDBAAAD}" type="sibTrans" cxnId="{485E750C-BDA1-45B9-A19A-0FF10C85C31F}">
      <dgm:prSet/>
      <dgm:spPr/>
      <dgm:t>
        <a:bodyPr/>
        <a:lstStyle/>
        <a:p>
          <a:endParaRPr lang="en-US"/>
        </a:p>
      </dgm:t>
    </dgm:pt>
    <dgm:pt modelId="{08B44660-8C9C-4850-B0CB-823776D0290C}">
      <dgm:prSet/>
      <dgm:spPr/>
      <dgm:t>
        <a:bodyPr/>
        <a:lstStyle/>
        <a:p>
          <a:r>
            <a:rPr lang="en-US" dirty="0"/>
            <a:t>Remove Event Receivers / svc webservice</a:t>
          </a:r>
        </a:p>
      </dgm:t>
    </dgm:pt>
    <dgm:pt modelId="{3835763E-EBE4-4B42-AA41-C35DFCDFA4C7}" type="parTrans" cxnId="{A70D0D5D-E8E4-43CF-9AE7-C17164BF0E32}">
      <dgm:prSet/>
      <dgm:spPr/>
      <dgm:t>
        <a:bodyPr/>
        <a:lstStyle/>
        <a:p>
          <a:endParaRPr lang="en-US"/>
        </a:p>
      </dgm:t>
    </dgm:pt>
    <dgm:pt modelId="{8B00D33D-B99D-470F-A5D7-9F391A6D6861}" type="sibTrans" cxnId="{A70D0D5D-E8E4-43CF-9AE7-C17164BF0E32}">
      <dgm:prSet/>
      <dgm:spPr/>
      <dgm:t>
        <a:bodyPr/>
        <a:lstStyle/>
        <a:p>
          <a:endParaRPr lang="en-US"/>
        </a:p>
      </dgm:t>
    </dgm:pt>
    <dgm:pt modelId="{AFC76EC0-3A34-4634-8084-74A14FFBAC55}">
      <dgm:prSet/>
      <dgm:spPr/>
      <dgm:t>
        <a:bodyPr/>
        <a:lstStyle/>
        <a:p>
          <a:r>
            <a:rPr lang="en-US" dirty="0"/>
            <a:t>JavaScript Injection: Branding, Web Parts</a:t>
          </a:r>
        </a:p>
      </dgm:t>
    </dgm:pt>
    <dgm:pt modelId="{22B879A0-2EBA-4276-BA24-EE9FE110192F}" type="parTrans" cxnId="{00EAC2E5-20E8-4367-99C5-F90B3D5C75E4}">
      <dgm:prSet/>
      <dgm:spPr/>
      <dgm:t>
        <a:bodyPr/>
        <a:lstStyle/>
        <a:p>
          <a:endParaRPr lang="en-US"/>
        </a:p>
      </dgm:t>
    </dgm:pt>
    <dgm:pt modelId="{E5BC2472-5772-4A14-A4B1-02B928306900}" type="sibTrans" cxnId="{00EAC2E5-20E8-4367-99C5-F90B3D5C75E4}">
      <dgm:prSet/>
      <dgm:spPr/>
      <dgm:t>
        <a:bodyPr/>
        <a:lstStyle/>
        <a:p>
          <a:endParaRPr lang="en-US"/>
        </a:p>
      </dgm:t>
    </dgm:pt>
    <dgm:pt modelId="{90C0B6C8-A056-4A0C-86BB-15AAC9A93E3B}">
      <dgm:prSet/>
      <dgm:spPr/>
      <dgm:t>
        <a:bodyPr/>
        <a:lstStyle/>
        <a:p>
          <a:r>
            <a:rPr lang="en-US"/>
            <a:t>Web Jobs</a:t>
          </a:r>
        </a:p>
      </dgm:t>
    </dgm:pt>
    <dgm:pt modelId="{ECCE6184-4264-4B10-9042-95650CB68217}" type="parTrans" cxnId="{EB14CC6C-AA6A-41D6-8D4F-BB659DCC0760}">
      <dgm:prSet/>
      <dgm:spPr/>
      <dgm:t>
        <a:bodyPr/>
        <a:lstStyle/>
        <a:p>
          <a:endParaRPr lang="en-US"/>
        </a:p>
      </dgm:t>
    </dgm:pt>
    <dgm:pt modelId="{83E1A31D-CD33-422C-9C81-CCFABAC480E2}" type="sibTrans" cxnId="{EB14CC6C-AA6A-41D6-8D4F-BB659DCC0760}">
      <dgm:prSet/>
      <dgm:spPr/>
      <dgm:t>
        <a:bodyPr/>
        <a:lstStyle/>
        <a:p>
          <a:endParaRPr lang="en-US"/>
        </a:p>
      </dgm:t>
    </dgm:pt>
    <dgm:pt modelId="{4AD05890-2C19-4131-B4AF-0576F8BA9A12}">
      <dgm:prSet/>
      <dgm:spPr/>
      <dgm:t>
        <a:bodyPr/>
        <a:lstStyle/>
        <a:p>
          <a:r>
            <a:rPr lang="en-US" dirty="0"/>
            <a:t>Storage Queues</a:t>
          </a:r>
        </a:p>
      </dgm:t>
    </dgm:pt>
    <dgm:pt modelId="{00B58A28-BEB7-4AFE-A784-22381647B1B8}" type="parTrans" cxnId="{8AFB8DD8-6E4C-4E94-84D9-511DAF46AD9C}">
      <dgm:prSet/>
      <dgm:spPr/>
      <dgm:t>
        <a:bodyPr/>
        <a:lstStyle/>
        <a:p>
          <a:endParaRPr lang="en-US"/>
        </a:p>
      </dgm:t>
    </dgm:pt>
    <dgm:pt modelId="{67F15919-C05E-483C-BF02-5801B8DAB35B}" type="sibTrans" cxnId="{8AFB8DD8-6E4C-4E94-84D9-511DAF46AD9C}">
      <dgm:prSet/>
      <dgm:spPr/>
      <dgm:t>
        <a:bodyPr/>
        <a:lstStyle/>
        <a:p>
          <a:endParaRPr lang="en-US"/>
        </a:p>
      </dgm:t>
    </dgm:pt>
    <dgm:pt modelId="{D28F23E9-5D67-49F1-9C98-A6609D53A1D8}">
      <dgm:prSet/>
      <dgm:spPr/>
      <dgm:t>
        <a:bodyPr/>
        <a:lstStyle/>
        <a:p>
          <a:r>
            <a:rPr lang="en-US" dirty="0"/>
            <a:t>ACS : Access Control Services</a:t>
          </a:r>
        </a:p>
      </dgm:t>
    </dgm:pt>
    <dgm:pt modelId="{FDEA237F-6BD9-481B-A49B-4163AB81C5A7}" type="parTrans" cxnId="{E35D0113-9EE8-43F9-9B7F-7B7C71379519}">
      <dgm:prSet/>
      <dgm:spPr/>
      <dgm:t>
        <a:bodyPr/>
        <a:lstStyle/>
        <a:p>
          <a:endParaRPr lang="en-US"/>
        </a:p>
      </dgm:t>
    </dgm:pt>
    <dgm:pt modelId="{DA8827CD-EE15-4B2D-923B-98E52483CBB3}" type="sibTrans" cxnId="{E35D0113-9EE8-43F9-9B7F-7B7C71379519}">
      <dgm:prSet/>
      <dgm:spPr/>
      <dgm:t>
        <a:bodyPr/>
        <a:lstStyle/>
        <a:p>
          <a:endParaRPr lang="en-US"/>
        </a:p>
      </dgm:t>
    </dgm:pt>
    <dgm:pt modelId="{DCA8B0AF-13F7-40A1-9117-821246A811C4}" type="pres">
      <dgm:prSet presAssocID="{F62B4731-56AE-42CF-85CD-4CE8E30E5096}" presName="linear" presStyleCnt="0">
        <dgm:presLayoutVars>
          <dgm:animLvl val="lvl"/>
          <dgm:resizeHandles val="exact"/>
        </dgm:presLayoutVars>
      </dgm:prSet>
      <dgm:spPr/>
    </dgm:pt>
    <dgm:pt modelId="{99205ABB-39F4-4B54-B0C8-7A973D2A7D29}" type="pres">
      <dgm:prSet presAssocID="{41B00A8F-5382-4E25-B2DF-10579E85F48F}" presName="parentText" presStyleLbl="node1" presStyleIdx="0" presStyleCnt="6">
        <dgm:presLayoutVars>
          <dgm:chMax val="0"/>
          <dgm:bulletEnabled val="1"/>
        </dgm:presLayoutVars>
      </dgm:prSet>
      <dgm:spPr/>
    </dgm:pt>
    <dgm:pt modelId="{444CC4D7-5015-49BF-8F28-2835BA3B2863}" type="pres">
      <dgm:prSet presAssocID="{6EE0760D-1E53-48B9-B380-2520FFDBAAAD}" presName="spacer" presStyleCnt="0"/>
      <dgm:spPr/>
    </dgm:pt>
    <dgm:pt modelId="{A5EE2E99-A7E9-4D4C-B66D-063196B00E22}" type="pres">
      <dgm:prSet presAssocID="{08B44660-8C9C-4850-B0CB-823776D0290C}" presName="parentText" presStyleLbl="node1" presStyleIdx="1" presStyleCnt="6">
        <dgm:presLayoutVars>
          <dgm:chMax val="0"/>
          <dgm:bulletEnabled val="1"/>
        </dgm:presLayoutVars>
      </dgm:prSet>
      <dgm:spPr/>
    </dgm:pt>
    <dgm:pt modelId="{BDEBFFE9-21A2-4BF1-AF5D-AB8F74047E19}" type="pres">
      <dgm:prSet presAssocID="{8B00D33D-B99D-470F-A5D7-9F391A6D6861}" presName="spacer" presStyleCnt="0"/>
      <dgm:spPr/>
    </dgm:pt>
    <dgm:pt modelId="{DE7DD59D-4F86-4511-B595-883BC73BBF69}" type="pres">
      <dgm:prSet presAssocID="{AFC76EC0-3A34-4634-8084-74A14FFBAC55}" presName="parentText" presStyleLbl="node1" presStyleIdx="2" presStyleCnt="6">
        <dgm:presLayoutVars>
          <dgm:chMax val="0"/>
          <dgm:bulletEnabled val="1"/>
        </dgm:presLayoutVars>
      </dgm:prSet>
      <dgm:spPr/>
    </dgm:pt>
    <dgm:pt modelId="{C27FF7A7-7C4C-453B-A935-8D5CCE0325D0}" type="pres">
      <dgm:prSet presAssocID="{E5BC2472-5772-4A14-A4B1-02B928306900}" presName="spacer" presStyleCnt="0"/>
      <dgm:spPr/>
    </dgm:pt>
    <dgm:pt modelId="{C0126DC9-A779-4789-AECE-E1758E741883}" type="pres">
      <dgm:prSet presAssocID="{90C0B6C8-A056-4A0C-86BB-15AAC9A93E3B}" presName="parentText" presStyleLbl="node1" presStyleIdx="3" presStyleCnt="6">
        <dgm:presLayoutVars>
          <dgm:chMax val="0"/>
          <dgm:bulletEnabled val="1"/>
        </dgm:presLayoutVars>
      </dgm:prSet>
      <dgm:spPr/>
    </dgm:pt>
    <dgm:pt modelId="{EA14531E-3D6A-464C-92A9-BAAE0B4C6A76}" type="pres">
      <dgm:prSet presAssocID="{83E1A31D-CD33-422C-9C81-CCFABAC480E2}" presName="spacer" presStyleCnt="0"/>
      <dgm:spPr/>
    </dgm:pt>
    <dgm:pt modelId="{97BA739D-4F53-4EC7-B1F2-DE02FD40BE43}" type="pres">
      <dgm:prSet presAssocID="{4AD05890-2C19-4131-B4AF-0576F8BA9A12}" presName="parentText" presStyleLbl="node1" presStyleIdx="4" presStyleCnt="6">
        <dgm:presLayoutVars>
          <dgm:chMax val="0"/>
          <dgm:bulletEnabled val="1"/>
        </dgm:presLayoutVars>
      </dgm:prSet>
      <dgm:spPr/>
    </dgm:pt>
    <dgm:pt modelId="{B6A34A26-4775-47ED-A239-41BD2FD9C59F}" type="pres">
      <dgm:prSet presAssocID="{67F15919-C05E-483C-BF02-5801B8DAB35B}" presName="spacer" presStyleCnt="0"/>
      <dgm:spPr/>
    </dgm:pt>
    <dgm:pt modelId="{562F234C-EB3E-42FD-8EB3-98DD49D1FA96}" type="pres">
      <dgm:prSet presAssocID="{D28F23E9-5D67-49F1-9C98-A6609D53A1D8}" presName="parentText" presStyleLbl="node1" presStyleIdx="5" presStyleCnt="6">
        <dgm:presLayoutVars>
          <dgm:chMax val="0"/>
          <dgm:bulletEnabled val="1"/>
        </dgm:presLayoutVars>
      </dgm:prSet>
      <dgm:spPr/>
    </dgm:pt>
  </dgm:ptLst>
  <dgm:cxnLst>
    <dgm:cxn modelId="{485E750C-BDA1-45B9-A19A-0FF10C85C31F}" srcId="{F62B4731-56AE-42CF-85CD-4CE8E30E5096}" destId="{41B00A8F-5382-4E25-B2DF-10579E85F48F}" srcOrd="0" destOrd="0" parTransId="{50DC1856-1B50-4F63-8DD6-DCA94A12E35E}" sibTransId="{6EE0760D-1E53-48B9-B380-2520FFDBAAAD}"/>
    <dgm:cxn modelId="{E35D0113-9EE8-43F9-9B7F-7B7C71379519}" srcId="{F62B4731-56AE-42CF-85CD-4CE8E30E5096}" destId="{D28F23E9-5D67-49F1-9C98-A6609D53A1D8}" srcOrd="5" destOrd="0" parTransId="{FDEA237F-6BD9-481B-A49B-4163AB81C5A7}" sibTransId="{DA8827CD-EE15-4B2D-923B-98E52483CBB3}"/>
    <dgm:cxn modelId="{F6879D2E-625D-4AE6-B74D-71757459ABA8}" type="presOf" srcId="{41B00A8F-5382-4E25-B2DF-10579E85F48F}" destId="{99205ABB-39F4-4B54-B0C8-7A973D2A7D29}" srcOrd="0" destOrd="0" presId="urn:microsoft.com/office/officeart/2005/8/layout/vList2"/>
    <dgm:cxn modelId="{A70D0D5D-E8E4-43CF-9AE7-C17164BF0E32}" srcId="{F62B4731-56AE-42CF-85CD-4CE8E30E5096}" destId="{08B44660-8C9C-4850-B0CB-823776D0290C}" srcOrd="1" destOrd="0" parTransId="{3835763E-EBE4-4B42-AA41-C35DFCDFA4C7}" sibTransId="{8B00D33D-B99D-470F-A5D7-9F391A6D6861}"/>
    <dgm:cxn modelId="{574ADF68-9444-4392-AE69-3402BDE9E738}" type="presOf" srcId="{AFC76EC0-3A34-4634-8084-74A14FFBAC55}" destId="{DE7DD59D-4F86-4511-B595-883BC73BBF69}" srcOrd="0" destOrd="0" presId="urn:microsoft.com/office/officeart/2005/8/layout/vList2"/>
    <dgm:cxn modelId="{EB14CC6C-AA6A-41D6-8D4F-BB659DCC0760}" srcId="{F62B4731-56AE-42CF-85CD-4CE8E30E5096}" destId="{90C0B6C8-A056-4A0C-86BB-15AAC9A93E3B}" srcOrd="3" destOrd="0" parTransId="{ECCE6184-4264-4B10-9042-95650CB68217}" sibTransId="{83E1A31D-CD33-422C-9C81-CCFABAC480E2}"/>
    <dgm:cxn modelId="{9B2F427F-829D-4571-978B-85D0DCAB1866}" type="presOf" srcId="{F62B4731-56AE-42CF-85CD-4CE8E30E5096}" destId="{DCA8B0AF-13F7-40A1-9117-821246A811C4}" srcOrd="0" destOrd="0" presId="urn:microsoft.com/office/officeart/2005/8/layout/vList2"/>
    <dgm:cxn modelId="{33C9E6AE-E2E4-4258-B3F0-9C5B31674305}" type="presOf" srcId="{08B44660-8C9C-4850-B0CB-823776D0290C}" destId="{A5EE2E99-A7E9-4D4C-B66D-063196B00E22}" srcOrd="0" destOrd="0" presId="urn:microsoft.com/office/officeart/2005/8/layout/vList2"/>
    <dgm:cxn modelId="{E72500B7-5EC7-42A5-931D-BBF06FD88957}" type="presOf" srcId="{4AD05890-2C19-4131-B4AF-0576F8BA9A12}" destId="{97BA739D-4F53-4EC7-B1F2-DE02FD40BE43}" srcOrd="0" destOrd="0" presId="urn:microsoft.com/office/officeart/2005/8/layout/vList2"/>
    <dgm:cxn modelId="{ADB615BA-5113-42A2-BBA3-E86772302628}" type="presOf" srcId="{90C0B6C8-A056-4A0C-86BB-15AAC9A93E3B}" destId="{C0126DC9-A779-4789-AECE-E1758E741883}" srcOrd="0" destOrd="0" presId="urn:microsoft.com/office/officeart/2005/8/layout/vList2"/>
    <dgm:cxn modelId="{8AFB8DD8-6E4C-4E94-84D9-511DAF46AD9C}" srcId="{F62B4731-56AE-42CF-85CD-4CE8E30E5096}" destId="{4AD05890-2C19-4131-B4AF-0576F8BA9A12}" srcOrd="4" destOrd="0" parTransId="{00B58A28-BEB7-4AFE-A784-22381647B1B8}" sibTransId="{67F15919-C05E-483C-BF02-5801B8DAB35B}"/>
    <dgm:cxn modelId="{00EAC2E5-20E8-4367-99C5-F90B3D5C75E4}" srcId="{F62B4731-56AE-42CF-85CD-4CE8E30E5096}" destId="{AFC76EC0-3A34-4634-8084-74A14FFBAC55}" srcOrd="2" destOrd="0" parTransId="{22B879A0-2EBA-4276-BA24-EE9FE110192F}" sibTransId="{E5BC2472-5772-4A14-A4B1-02B928306900}"/>
    <dgm:cxn modelId="{E93F66FC-C994-4088-9F30-E791C98B9483}" type="presOf" srcId="{D28F23E9-5D67-49F1-9C98-A6609D53A1D8}" destId="{562F234C-EB3E-42FD-8EB3-98DD49D1FA96}" srcOrd="0" destOrd="0" presId="urn:microsoft.com/office/officeart/2005/8/layout/vList2"/>
    <dgm:cxn modelId="{24EC8B54-1B41-484E-8ED8-64DA32A10888}" type="presParOf" srcId="{DCA8B0AF-13F7-40A1-9117-821246A811C4}" destId="{99205ABB-39F4-4B54-B0C8-7A973D2A7D29}" srcOrd="0" destOrd="0" presId="urn:microsoft.com/office/officeart/2005/8/layout/vList2"/>
    <dgm:cxn modelId="{2CA6A4C5-D799-4F40-9E45-E5764BFC4E87}" type="presParOf" srcId="{DCA8B0AF-13F7-40A1-9117-821246A811C4}" destId="{444CC4D7-5015-49BF-8F28-2835BA3B2863}" srcOrd="1" destOrd="0" presId="urn:microsoft.com/office/officeart/2005/8/layout/vList2"/>
    <dgm:cxn modelId="{D22364D1-7709-4285-918E-25D08E8B05BF}" type="presParOf" srcId="{DCA8B0AF-13F7-40A1-9117-821246A811C4}" destId="{A5EE2E99-A7E9-4D4C-B66D-063196B00E22}" srcOrd="2" destOrd="0" presId="urn:microsoft.com/office/officeart/2005/8/layout/vList2"/>
    <dgm:cxn modelId="{387084AD-7452-4D9E-9118-155DB9D85ACF}" type="presParOf" srcId="{DCA8B0AF-13F7-40A1-9117-821246A811C4}" destId="{BDEBFFE9-21A2-4BF1-AF5D-AB8F74047E19}" srcOrd="3" destOrd="0" presId="urn:microsoft.com/office/officeart/2005/8/layout/vList2"/>
    <dgm:cxn modelId="{ECFA3DCB-9ED2-4720-848D-E6CFFC3F8EF2}" type="presParOf" srcId="{DCA8B0AF-13F7-40A1-9117-821246A811C4}" destId="{DE7DD59D-4F86-4511-B595-883BC73BBF69}" srcOrd="4" destOrd="0" presId="urn:microsoft.com/office/officeart/2005/8/layout/vList2"/>
    <dgm:cxn modelId="{5BA1F43C-676D-4032-9EB6-8B78F1181A3E}" type="presParOf" srcId="{DCA8B0AF-13F7-40A1-9117-821246A811C4}" destId="{C27FF7A7-7C4C-453B-A935-8D5CCE0325D0}" srcOrd="5" destOrd="0" presId="urn:microsoft.com/office/officeart/2005/8/layout/vList2"/>
    <dgm:cxn modelId="{5A7771C1-6E2E-4EDE-9B91-30B2025F6F5A}" type="presParOf" srcId="{DCA8B0AF-13F7-40A1-9117-821246A811C4}" destId="{C0126DC9-A779-4789-AECE-E1758E741883}" srcOrd="6" destOrd="0" presId="urn:microsoft.com/office/officeart/2005/8/layout/vList2"/>
    <dgm:cxn modelId="{A2E61D06-7766-4E90-BA9A-58C8B6ADD69F}" type="presParOf" srcId="{DCA8B0AF-13F7-40A1-9117-821246A811C4}" destId="{EA14531E-3D6A-464C-92A9-BAAE0B4C6A76}" srcOrd="7" destOrd="0" presId="urn:microsoft.com/office/officeart/2005/8/layout/vList2"/>
    <dgm:cxn modelId="{CF6BCD11-94AE-4D46-952D-BE8042161C07}" type="presParOf" srcId="{DCA8B0AF-13F7-40A1-9117-821246A811C4}" destId="{97BA739D-4F53-4EC7-B1F2-DE02FD40BE43}" srcOrd="8" destOrd="0" presId="urn:microsoft.com/office/officeart/2005/8/layout/vList2"/>
    <dgm:cxn modelId="{53C214F9-CAF6-4A33-AE40-1A21C8CA5E5F}" type="presParOf" srcId="{DCA8B0AF-13F7-40A1-9117-821246A811C4}" destId="{B6A34A26-4775-47ED-A239-41BD2FD9C59F}" srcOrd="9" destOrd="0" presId="urn:microsoft.com/office/officeart/2005/8/layout/vList2"/>
    <dgm:cxn modelId="{322AB2D5-8B16-424E-8A7C-D9D7F7EE1E31}" type="presParOf" srcId="{DCA8B0AF-13F7-40A1-9117-821246A811C4}" destId="{562F234C-EB3E-42FD-8EB3-98DD49D1FA96}"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4D7CDA-140B-487F-8427-C561227AB7AC}" type="doc">
      <dgm:prSet loTypeId="urn:microsoft.com/office/officeart/2005/8/layout/vList2" loCatId="Inbox" qsTypeId="urn:microsoft.com/office/officeart/2005/8/quickstyle/simple3" qsCatId="simple" csTypeId="urn:microsoft.com/office/officeart/2005/8/colors/colorful2" csCatId="colorful" phldr="1"/>
      <dgm:spPr/>
      <dgm:t>
        <a:bodyPr/>
        <a:lstStyle/>
        <a:p>
          <a:endParaRPr lang="en-US"/>
        </a:p>
      </dgm:t>
    </dgm:pt>
    <dgm:pt modelId="{D552C871-4D84-4E4A-B671-067FC99971BC}">
      <dgm:prSet/>
      <dgm:spPr/>
      <dgm:t>
        <a:bodyPr/>
        <a:lstStyle/>
        <a:p>
          <a:r>
            <a:rPr lang="en-US"/>
            <a:t>SPFx for Web parts and extensions</a:t>
          </a:r>
        </a:p>
      </dgm:t>
    </dgm:pt>
    <dgm:pt modelId="{D0B02738-FE35-44F8-A07D-F76CDD7D8EA0}" type="parTrans" cxnId="{95AD0B05-9099-4DF0-B318-9DEE8F915328}">
      <dgm:prSet/>
      <dgm:spPr/>
      <dgm:t>
        <a:bodyPr/>
        <a:lstStyle/>
        <a:p>
          <a:endParaRPr lang="en-US"/>
        </a:p>
      </dgm:t>
    </dgm:pt>
    <dgm:pt modelId="{48B1744F-9257-4F8B-BF9F-81858690A3D8}" type="sibTrans" cxnId="{95AD0B05-9099-4DF0-B318-9DEE8F915328}">
      <dgm:prSet/>
      <dgm:spPr/>
      <dgm:t>
        <a:bodyPr/>
        <a:lstStyle/>
        <a:p>
          <a:endParaRPr lang="en-US"/>
        </a:p>
      </dgm:t>
    </dgm:pt>
    <dgm:pt modelId="{027B60D5-2F4F-4AD9-A416-C21CB3AD3448}">
      <dgm:prSet/>
      <dgm:spPr/>
      <dgm:t>
        <a:bodyPr/>
        <a:lstStyle/>
        <a:p>
          <a:r>
            <a:rPr lang="en-US"/>
            <a:t>Web jobs</a:t>
          </a:r>
        </a:p>
      </dgm:t>
    </dgm:pt>
    <dgm:pt modelId="{4C6B5C1E-E0E0-4B36-B955-C9ED1C7A53A2}" type="parTrans" cxnId="{889B56F9-B2AD-48B9-9073-CB8D46FCF60F}">
      <dgm:prSet/>
      <dgm:spPr/>
      <dgm:t>
        <a:bodyPr/>
        <a:lstStyle/>
        <a:p>
          <a:endParaRPr lang="en-US"/>
        </a:p>
      </dgm:t>
    </dgm:pt>
    <dgm:pt modelId="{0B7858F5-BB3B-46D6-8975-2FAED8112E86}" type="sibTrans" cxnId="{889B56F9-B2AD-48B9-9073-CB8D46FCF60F}">
      <dgm:prSet/>
      <dgm:spPr/>
      <dgm:t>
        <a:bodyPr/>
        <a:lstStyle/>
        <a:p>
          <a:endParaRPr lang="en-US"/>
        </a:p>
      </dgm:t>
    </dgm:pt>
    <dgm:pt modelId="{FEC5CED8-A1F6-4A73-95DF-68AD86DE5098}">
      <dgm:prSet/>
      <dgm:spPr/>
      <dgm:t>
        <a:bodyPr/>
        <a:lstStyle/>
        <a:p>
          <a:r>
            <a:rPr lang="en-US"/>
            <a:t>Azure Functions</a:t>
          </a:r>
        </a:p>
      </dgm:t>
    </dgm:pt>
    <dgm:pt modelId="{825B4706-4FC3-40FD-AB85-E4A5583BCA4F}" type="parTrans" cxnId="{696A8ECB-9CF5-4C86-A01E-CBC7717C4797}">
      <dgm:prSet/>
      <dgm:spPr/>
      <dgm:t>
        <a:bodyPr/>
        <a:lstStyle/>
        <a:p>
          <a:endParaRPr lang="en-US"/>
        </a:p>
      </dgm:t>
    </dgm:pt>
    <dgm:pt modelId="{A3DB8415-E62A-4C14-855F-010A56876DD5}" type="sibTrans" cxnId="{696A8ECB-9CF5-4C86-A01E-CBC7717C4797}">
      <dgm:prSet/>
      <dgm:spPr/>
      <dgm:t>
        <a:bodyPr/>
        <a:lstStyle/>
        <a:p>
          <a:endParaRPr lang="en-US"/>
        </a:p>
      </dgm:t>
    </dgm:pt>
    <dgm:pt modelId="{0344EBFD-85C9-4FB9-A470-86C884942774}">
      <dgm:prSet/>
      <dgm:spPr/>
      <dgm:t>
        <a:bodyPr/>
        <a:lstStyle/>
        <a:p>
          <a:r>
            <a:rPr lang="en-US"/>
            <a:t>Web hooks for events</a:t>
          </a:r>
        </a:p>
      </dgm:t>
    </dgm:pt>
    <dgm:pt modelId="{D2504192-1466-451F-97D6-045139F54EEC}" type="parTrans" cxnId="{B226D2F7-343B-41F5-AB33-A1A0EBD015D8}">
      <dgm:prSet/>
      <dgm:spPr/>
      <dgm:t>
        <a:bodyPr/>
        <a:lstStyle/>
        <a:p>
          <a:endParaRPr lang="en-US"/>
        </a:p>
      </dgm:t>
    </dgm:pt>
    <dgm:pt modelId="{B7479634-811A-4159-8143-8D74BCF14AA6}" type="sibTrans" cxnId="{B226D2F7-343B-41F5-AB33-A1A0EBD015D8}">
      <dgm:prSet/>
      <dgm:spPr/>
      <dgm:t>
        <a:bodyPr/>
        <a:lstStyle/>
        <a:p>
          <a:endParaRPr lang="en-US"/>
        </a:p>
      </dgm:t>
    </dgm:pt>
    <dgm:pt modelId="{FCFE03B9-7A40-479A-A4B4-528FA4AEEBC7}">
      <dgm:prSet/>
      <dgm:spPr/>
      <dgm:t>
        <a:bodyPr/>
        <a:lstStyle/>
        <a:p>
          <a:r>
            <a:rPr lang="en-US" dirty="0"/>
            <a:t>Storage Queues</a:t>
          </a:r>
        </a:p>
      </dgm:t>
    </dgm:pt>
    <dgm:pt modelId="{98A1DF34-2E8F-4096-830B-B3D5FCB72E71}" type="parTrans" cxnId="{1FA68CEB-B90B-41CE-A872-49F9B115B2C5}">
      <dgm:prSet/>
      <dgm:spPr/>
      <dgm:t>
        <a:bodyPr/>
        <a:lstStyle/>
        <a:p>
          <a:endParaRPr lang="en-US"/>
        </a:p>
      </dgm:t>
    </dgm:pt>
    <dgm:pt modelId="{7BC7893D-77E1-4171-A8CD-199818203D44}" type="sibTrans" cxnId="{1FA68CEB-B90B-41CE-A872-49F9B115B2C5}">
      <dgm:prSet/>
      <dgm:spPr/>
      <dgm:t>
        <a:bodyPr/>
        <a:lstStyle/>
        <a:p>
          <a:endParaRPr lang="en-US"/>
        </a:p>
      </dgm:t>
    </dgm:pt>
    <dgm:pt modelId="{CD1CBB5A-062D-4BD0-A652-FF93C5002970}">
      <dgm:prSet/>
      <dgm:spPr/>
      <dgm:t>
        <a:bodyPr/>
        <a:lstStyle/>
        <a:p>
          <a:r>
            <a:rPr lang="en-US" dirty="0"/>
            <a:t>Azure AD – App registration</a:t>
          </a:r>
        </a:p>
      </dgm:t>
    </dgm:pt>
    <dgm:pt modelId="{664924A3-9491-4B9C-B11C-388C6E9C96A7}" type="parTrans" cxnId="{CEAC8894-F86F-4410-AED1-9FD2B729BB55}">
      <dgm:prSet/>
      <dgm:spPr/>
      <dgm:t>
        <a:bodyPr/>
        <a:lstStyle/>
        <a:p>
          <a:endParaRPr lang="en-US"/>
        </a:p>
      </dgm:t>
    </dgm:pt>
    <dgm:pt modelId="{E6D01560-B078-4D31-84A8-DFAC2D122643}" type="sibTrans" cxnId="{CEAC8894-F86F-4410-AED1-9FD2B729BB55}">
      <dgm:prSet/>
      <dgm:spPr/>
      <dgm:t>
        <a:bodyPr/>
        <a:lstStyle/>
        <a:p>
          <a:endParaRPr lang="en-US"/>
        </a:p>
      </dgm:t>
    </dgm:pt>
    <dgm:pt modelId="{2C6F2DCB-8181-417E-ACC5-EB6C9058C68A}" type="pres">
      <dgm:prSet presAssocID="{4D4D7CDA-140B-487F-8427-C561227AB7AC}" presName="linear" presStyleCnt="0">
        <dgm:presLayoutVars>
          <dgm:animLvl val="lvl"/>
          <dgm:resizeHandles val="exact"/>
        </dgm:presLayoutVars>
      </dgm:prSet>
      <dgm:spPr/>
    </dgm:pt>
    <dgm:pt modelId="{46743D3E-8B11-49C5-AD53-B466A023B200}" type="pres">
      <dgm:prSet presAssocID="{D552C871-4D84-4E4A-B671-067FC99971BC}" presName="parentText" presStyleLbl="node1" presStyleIdx="0" presStyleCnt="6">
        <dgm:presLayoutVars>
          <dgm:chMax val="0"/>
          <dgm:bulletEnabled val="1"/>
        </dgm:presLayoutVars>
      </dgm:prSet>
      <dgm:spPr/>
    </dgm:pt>
    <dgm:pt modelId="{880344C8-4269-46ED-AF2C-9E55F77ACEAD}" type="pres">
      <dgm:prSet presAssocID="{48B1744F-9257-4F8B-BF9F-81858690A3D8}" presName="spacer" presStyleCnt="0"/>
      <dgm:spPr/>
    </dgm:pt>
    <dgm:pt modelId="{684B40D8-E8B0-4A7B-9BFF-5800E448E20B}" type="pres">
      <dgm:prSet presAssocID="{027B60D5-2F4F-4AD9-A416-C21CB3AD3448}" presName="parentText" presStyleLbl="node1" presStyleIdx="1" presStyleCnt="6">
        <dgm:presLayoutVars>
          <dgm:chMax val="0"/>
          <dgm:bulletEnabled val="1"/>
        </dgm:presLayoutVars>
      </dgm:prSet>
      <dgm:spPr/>
    </dgm:pt>
    <dgm:pt modelId="{151367B7-4870-4ADD-8B96-CB484FD3AE74}" type="pres">
      <dgm:prSet presAssocID="{0B7858F5-BB3B-46D6-8975-2FAED8112E86}" presName="spacer" presStyleCnt="0"/>
      <dgm:spPr/>
    </dgm:pt>
    <dgm:pt modelId="{ED3FB13A-EEFC-458A-951C-F0CC42059FC7}" type="pres">
      <dgm:prSet presAssocID="{FEC5CED8-A1F6-4A73-95DF-68AD86DE5098}" presName="parentText" presStyleLbl="node1" presStyleIdx="2" presStyleCnt="6">
        <dgm:presLayoutVars>
          <dgm:chMax val="0"/>
          <dgm:bulletEnabled val="1"/>
        </dgm:presLayoutVars>
      </dgm:prSet>
      <dgm:spPr/>
    </dgm:pt>
    <dgm:pt modelId="{101725F9-19F2-4786-94F6-41C6AA6C4A12}" type="pres">
      <dgm:prSet presAssocID="{A3DB8415-E62A-4C14-855F-010A56876DD5}" presName="spacer" presStyleCnt="0"/>
      <dgm:spPr/>
    </dgm:pt>
    <dgm:pt modelId="{40C18152-0B87-47B3-8CC5-C974400CD062}" type="pres">
      <dgm:prSet presAssocID="{0344EBFD-85C9-4FB9-A470-86C884942774}" presName="parentText" presStyleLbl="node1" presStyleIdx="3" presStyleCnt="6">
        <dgm:presLayoutVars>
          <dgm:chMax val="0"/>
          <dgm:bulletEnabled val="1"/>
        </dgm:presLayoutVars>
      </dgm:prSet>
      <dgm:spPr/>
    </dgm:pt>
    <dgm:pt modelId="{E696CE03-45CC-47D0-849E-4280DBFC216A}" type="pres">
      <dgm:prSet presAssocID="{B7479634-811A-4159-8143-8D74BCF14AA6}" presName="spacer" presStyleCnt="0"/>
      <dgm:spPr/>
    </dgm:pt>
    <dgm:pt modelId="{98CCAE4C-FDFE-4EAA-856C-43C10A201687}" type="pres">
      <dgm:prSet presAssocID="{FCFE03B9-7A40-479A-A4B4-528FA4AEEBC7}" presName="parentText" presStyleLbl="node1" presStyleIdx="4" presStyleCnt="6">
        <dgm:presLayoutVars>
          <dgm:chMax val="0"/>
          <dgm:bulletEnabled val="1"/>
        </dgm:presLayoutVars>
      </dgm:prSet>
      <dgm:spPr/>
    </dgm:pt>
    <dgm:pt modelId="{B7BFEE4F-7A69-4A85-BF46-15FB5DD33F03}" type="pres">
      <dgm:prSet presAssocID="{7BC7893D-77E1-4171-A8CD-199818203D44}" presName="spacer" presStyleCnt="0"/>
      <dgm:spPr/>
    </dgm:pt>
    <dgm:pt modelId="{65C553BE-14AA-4B75-9F60-386033EAC97B}" type="pres">
      <dgm:prSet presAssocID="{CD1CBB5A-062D-4BD0-A652-FF93C5002970}" presName="parentText" presStyleLbl="node1" presStyleIdx="5" presStyleCnt="6">
        <dgm:presLayoutVars>
          <dgm:chMax val="0"/>
          <dgm:bulletEnabled val="1"/>
        </dgm:presLayoutVars>
      </dgm:prSet>
      <dgm:spPr/>
    </dgm:pt>
  </dgm:ptLst>
  <dgm:cxnLst>
    <dgm:cxn modelId="{79D70702-8639-434F-9D29-F49BAE9038C7}" type="presOf" srcId="{027B60D5-2F4F-4AD9-A416-C21CB3AD3448}" destId="{684B40D8-E8B0-4A7B-9BFF-5800E448E20B}" srcOrd="0" destOrd="0" presId="urn:microsoft.com/office/officeart/2005/8/layout/vList2"/>
    <dgm:cxn modelId="{95AD0B05-9099-4DF0-B318-9DEE8F915328}" srcId="{4D4D7CDA-140B-487F-8427-C561227AB7AC}" destId="{D552C871-4D84-4E4A-B671-067FC99971BC}" srcOrd="0" destOrd="0" parTransId="{D0B02738-FE35-44F8-A07D-F76CDD7D8EA0}" sibTransId="{48B1744F-9257-4F8B-BF9F-81858690A3D8}"/>
    <dgm:cxn modelId="{9DEA735E-E827-41C2-AF7F-84EB82A99358}" type="presOf" srcId="{FEC5CED8-A1F6-4A73-95DF-68AD86DE5098}" destId="{ED3FB13A-EEFC-458A-951C-F0CC42059FC7}" srcOrd="0" destOrd="0" presId="urn:microsoft.com/office/officeart/2005/8/layout/vList2"/>
    <dgm:cxn modelId="{AEFCEA7A-4EDA-4AF6-BCAE-DCE1FE1FFD7F}" type="presOf" srcId="{4D4D7CDA-140B-487F-8427-C561227AB7AC}" destId="{2C6F2DCB-8181-417E-ACC5-EB6C9058C68A}" srcOrd="0" destOrd="0" presId="urn:microsoft.com/office/officeart/2005/8/layout/vList2"/>
    <dgm:cxn modelId="{0109F281-169E-424C-8520-E3A997558CDA}" type="presOf" srcId="{FCFE03B9-7A40-479A-A4B4-528FA4AEEBC7}" destId="{98CCAE4C-FDFE-4EAA-856C-43C10A201687}" srcOrd="0" destOrd="0" presId="urn:microsoft.com/office/officeart/2005/8/layout/vList2"/>
    <dgm:cxn modelId="{CEAC8894-F86F-4410-AED1-9FD2B729BB55}" srcId="{4D4D7CDA-140B-487F-8427-C561227AB7AC}" destId="{CD1CBB5A-062D-4BD0-A652-FF93C5002970}" srcOrd="5" destOrd="0" parTransId="{664924A3-9491-4B9C-B11C-388C6E9C96A7}" sibTransId="{E6D01560-B078-4D31-84A8-DFAC2D122643}"/>
    <dgm:cxn modelId="{4DF77CC7-FC6B-44AE-8790-F2DD8A96D4DB}" type="presOf" srcId="{D552C871-4D84-4E4A-B671-067FC99971BC}" destId="{46743D3E-8B11-49C5-AD53-B466A023B200}" srcOrd="0" destOrd="0" presId="urn:microsoft.com/office/officeart/2005/8/layout/vList2"/>
    <dgm:cxn modelId="{696A8ECB-9CF5-4C86-A01E-CBC7717C4797}" srcId="{4D4D7CDA-140B-487F-8427-C561227AB7AC}" destId="{FEC5CED8-A1F6-4A73-95DF-68AD86DE5098}" srcOrd="2" destOrd="0" parTransId="{825B4706-4FC3-40FD-AB85-E4A5583BCA4F}" sibTransId="{A3DB8415-E62A-4C14-855F-010A56876DD5}"/>
    <dgm:cxn modelId="{6B6B6FDE-D54A-45EB-AD0F-44E432155905}" type="presOf" srcId="{0344EBFD-85C9-4FB9-A470-86C884942774}" destId="{40C18152-0B87-47B3-8CC5-C974400CD062}" srcOrd="0" destOrd="0" presId="urn:microsoft.com/office/officeart/2005/8/layout/vList2"/>
    <dgm:cxn modelId="{C758A5E0-3216-4C68-895F-848A0C60E44C}" type="presOf" srcId="{CD1CBB5A-062D-4BD0-A652-FF93C5002970}" destId="{65C553BE-14AA-4B75-9F60-386033EAC97B}" srcOrd="0" destOrd="0" presId="urn:microsoft.com/office/officeart/2005/8/layout/vList2"/>
    <dgm:cxn modelId="{1FA68CEB-B90B-41CE-A872-49F9B115B2C5}" srcId="{4D4D7CDA-140B-487F-8427-C561227AB7AC}" destId="{FCFE03B9-7A40-479A-A4B4-528FA4AEEBC7}" srcOrd="4" destOrd="0" parTransId="{98A1DF34-2E8F-4096-830B-B3D5FCB72E71}" sibTransId="{7BC7893D-77E1-4171-A8CD-199818203D44}"/>
    <dgm:cxn modelId="{B226D2F7-343B-41F5-AB33-A1A0EBD015D8}" srcId="{4D4D7CDA-140B-487F-8427-C561227AB7AC}" destId="{0344EBFD-85C9-4FB9-A470-86C884942774}" srcOrd="3" destOrd="0" parTransId="{D2504192-1466-451F-97D6-045139F54EEC}" sibTransId="{B7479634-811A-4159-8143-8D74BCF14AA6}"/>
    <dgm:cxn modelId="{889B56F9-B2AD-48B9-9073-CB8D46FCF60F}" srcId="{4D4D7CDA-140B-487F-8427-C561227AB7AC}" destId="{027B60D5-2F4F-4AD9-A416-C21CB3AD3448}" srcOrd="1" destOrd="0" parTransId="{4C6B5C1E-E0E0-4B36-B955-C9ED1C7A53A2}" sibTransId="{0B7858F5-BB3B-46D6-8975-2FAED8112E86}"/>
    <dgm:cxn modelId="{8FF531E8-0F65-4BD3-B775-AA1134202CC5}" type="presParOf" srcId="{2C6F2DCB-8181-417E-ACC5-EB6C9058C68A}" destId="{46743D3E-8B11-49C5-AD53-B466A023B200}" srcOrd="0" destOrd="0" presId="urn:microsoft.com/office/officeart/2005/8/layout/vList2"/>
    <dgm:cxn modelId="{EB562D1B-AF36-4388-8F37-07E0B0CA086E}" type="presParOf" srcId="{2C6F2DCB-8181-417E-ACC5-EB6C9058C68A}" destId="{880344C8-4269-46ED-AF2C-9E55F77ACEAD}" srcOrd="1" destOrd="0" presId="urn:microsoft.com/office/officeart/2005/8/layout/vList2"/>
    <dgm:cxn modelId="{AADBFA03-FA95-4454-9D31-616FFA12F8C1}" type="presParOf" srcId="{2C6F2DCB-8181-417E-ACC5-EB6C9058C68A}" destId="{684B40D8-E8B0-4A7B-9BFF-5800E448E20B}" srcOrd="2" destOrd="0" presId="urn:microsoft.com/office/officeart/2005/8/layout/vList2"/>
    <dgm:cxn modelId="{A1A2E86A-9691-492B-8DB5-2EEE3FB27C80}" type="presParOf" srcId="{2C6F2DCB-8181-417E-ACC5-EB6C9058C68A}" destId="{151367B7-4870-4ADD-8B96-CB484FD3AE74}" srcOrd="3" destOrd="0" presId="urn:microsoft.com/office/officeart/2005/8/layout/vList2"/>
    <dgm:cxn modelId="{590FB758-5B85-44DF-94C6-624628369427}" type="presParOf" srcId="{2C6F2DCB-8181-417E-ACC5-EB6C9058C68A}" destId="{ED3FB13A-EEFC-458A-951C-F0CC42059FC7}" srcOrd="4" destOrd="0" presId="urn:microsoft.com/office/officeart/2005/8/layout/vList2"/>
    <dgm:cxn modelId="{619555C5-805F-4F4E-B091-57964E3FBE7F}" type="presParOf" srcId="{2C6F2DCB-8181-417E-ACC5-EB6C9058C68A}" destId="{101725F9-19F2-4786-94F6-41C6AA6C4A12}" srcOrd="5" destOrd="0" presId="urn:microsoft.com/office/officeart/2005/8/layout/vList2"/>
    <dgm:cxn modelId="{B9C737C5-A014-48B2-A280-B5FDA2F94ED4}" type="presParOf" srcId="{2C6F2DCB-8181-417E-ACC5-EB6C9058C68A}" destId="{40C18152-0B87-47B3-8CC5-C974400CD062}" srcOrd="6" destOrd="0" presId="urn:microsoft.com/office/officeart/2005/8/layout/vList2"/>
    <dgm:cxn modelId="{2340165D-687C-4E99-8A4F-C5BD7423EACC}" type="presParOf" srcId="{2C6F2DCB-8181-417E-ACC5-EB6C9058C68A}" destId="{E696CE03-45CC-47D0-849E-4280DBFC216A}" srcOrd="7" destOrd="0" presId="urn:microsoft.com/office/officeart/2005/8/layout/vList2"/>
    <dgm:cxn modelId="{BE18E951-01BE-4ECD-BD35-ADF4094BC6B9}" type="presParOf" srcId="{2C6F2DCB-8181-417E-ACC5-EB6C9058C68A}" destId="{98CCAE4C-FDFE-4EAA-856C-43C10A201687}" srcOrd="8" destOrd="0" presId="urn:microsoft.com/office/officeart/2005/8/layout/vList2"/>
    <dgm:cxn modelId="{A9FA8469-CE68-4B15-82B0-C5BC4AB6BD7B}" type="presParOf" srcId="{2C6F2DCB-8181-417E-ACC5-EB6C9058C68A}" destId="{B7BFEE4F-7A69-4A85-BF46-15FB5DD33F03}" srcOrd="9" destOrd="0" presId="urn:microsoft.com/office/officeart/2005/8/layout/vList2"/>
    <dgm:cxn modelId="{7FFE6D52-D90D-45C8-BBA9-378C491A68FC}" type="presParOf" srcId="{2C6F2DCB-8181-417E-ACC5-EB6C9058C68A}" destId="{65C553BE-14AA-4B75-9F60-386033EAC97B}"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7C3616D-F5AD-4BA4-9E6C-B11F140DC279}" type="doc">
      <dgm:prSet loTypeId="urn:microsoft.com/office/officeart/2005/8/layout/hierarchy1" loCatId="Inbox" qsTypeId="urn:microsoft.com/office/officeart/2005/8/quickstyle/simple1" qsCatId="simple" csTypeId="urn:microsoft.com/office/officeart/2005/8/colors/colorful2" csCatId="colorful"/>
      <dgm:spPr/>
      <dgm:t>
        <a:bodyPr/>
        <a:lstStyle/>
        <a:p>
          <a:endParaRPr lang="en-US"/>
        </a:p>
      </dgm:t>
    </dgm:pt>
    <dgm:pt modelId="{282B5532-E547-4525-8A0C-5DBF917098B1}">
      <dgm:prSet/>
      <dgm:spPr/>
      <dgm:t>
        <a:bodyPr/>
        <a:lstStyle/>
        <a:p>
          <a:r>
            <a:rPr lang="en-US"/>
            <a:t>Registered App</a:t>
          </a:r>
        </a:p>
      </dgm:t>
    </dgm:pt>
    <dgm:pt modelId="{06D1A9D1-99D4-48DC-BCD8-8E1B4F48A81B}" type="parTrans" cxnId="{D0F28AF6-E8C3-425D-A9F3-B4B226903490}">
      <dgm:prSet/>
      <dgm:spPr/>
      <dgm:t>
        <a:bodyPr/>
        <a:lstStyle/>
        <a:p>
          <a:endParaRPr lang="en-US"/>
        </a:p>
      </dgm:t>
    </dgm:pt>
    <dgm:pt modelId="{02B1EC02-71B6-4FA7-A9EC-F1D5CE0CB09D}" type="sibTrans" cxnId="{D0F28AF6-E8C3-425D-A9F3-B4B226903490}">
      <dgm:prSet/>
      <dgm:spPr/>
      <dgm:t>
        <a:bodyPr/>
        <a:lstStyle/>
        <a:p>
          <a:endParaRPr lang="en-US"/>
        </a:p>
      </dgm:t>
    </dgm:pt>
    <dgm:pt modelId="{01B98B08-7DBE-495C-A39D-01E852EE4041}">
      <dgm:prSet/>
      <dgm:spPr/>
      <dgm:t>
        <a:bodyPr/>
        <a:lstStyle/>
        <a:p>
          <a:r>
            <a:rPr lang="en-US"/>
            <a:t>App will need Permissions to the key vault</a:t>
          </a:r>
        </a:p>
      </dgm:t>
    </dgm:pt>
    <dgm:pt modelId="{A186481B-E61A-4E2E-88A9-3FD64D3D84E0}" type="parTrans" cxnId="{1D4F35C4-90C1-47E2-B9E9-DBF4ACF3A40E}">
      <dgm:prSet/>
      <dgm:spPr/>
      <dgm:t>
        <a:bodyPr/>
        <a:lstStyle/>
        <a:p>
          <a:endParaRPr lang="en-US"/>
        </a:p>
      </dgm:t>
    </dgm:pt>
    <dgm:pt modelId="{0143309D-3A69-49B8-9236-B2A83385C531}" type="sibTrans" cxnId="{1D4F35C4-90C1-47E2-B9E9-DBF4ACF3A40E}">
      <dgm:prSet/>
      <dgm:spPr/>
      <dgm:t>
        <a:bodyPr/>
        <a:lstStyle/>
        <a:p>
          <a:endParaRPr lang="en-US"/>
        </a:p>
      </dgm:t>
    </dgm:pt>
    <dgm:pt modelId="{06DD8A98-5DDF-4D16-B223-AC492A2A712B}">
      <dgm:prSet/>
      <dgm:spPr/>
      <dgm:t>
        <a:bodyPr/>
        <a:lstStyle/>
        <a:p>
          <a:r>
            <a:rPr lang="en-US"/>
            <a:t>Secret Url</a:t>
          </a:r>
        </a:p>
      </dgm:t>
    </dgm:pt>
    <dgm:pt modelId="{D9A4BC92-6157-4404-B1D9-69003EC1321C}" type="parTrans" cxnId="{ABD10182-B92F-4E37-981E-5E5A54567E02}">
      <dgm:prSet/>
      <dgm:spPr/>
      <dgm:t>
        <a:bodyPr/>
        <a:lstStyle/>
        <a:p>
          <a:endParaRPr lang="en-US"/>
        </a:p>
      </dgm:t>
    </dgm:pt>
    <dgm:pt modelId="{A338141C-C7E3-4BA4-86E5-4E5465CFE1D0}" type="sibTrans" cxnId="{ABD10182-B92F-4E37-981E-5E5A54567E02}">
      <dgm:prSet/>
      <dgm:spPr/>
      <dgm:t>
        <a:bodyPr/>
        <a:lstStyle/>
        <a:p>
          <a:endParaRPr lang="en-US"/>
        </a:p>
      </dgm:t>
    </dgm:pt>
    <dgm:pt modelId="{A3E9DC0C-43B1-435B-AEA4-E7BDBBFAB1A6}" type="pres">
      <dgm:prSet presAssocID="{77C3616D-F5AD-4BA4-9E6C-B11F140DC279}" presName="hierChild1" presStyleCnt="0">
        <dgm:presLayoutVars>
          <dgm:chPref val="1"/>
          <dgm:dir/>
          <dgm:animOne val="branch"/>
          <dgm:animLvl val="lvl"/>
          <dgm:resizeHandles/>
        </dgm:presLayoutVars>
      </dgm:prSet>
      <dgm:spPr/>
    </dgm:pt>
    <dgm:pt modelId="{68471A44-67C8-4DEE-B823-E1E804EAC11E}" type="pres">
      <dgm:prSet presAssocID="{282B5532-E547-4525-8A0C-5DBF917098B1}" presName="hierRoot1" presStyleCnt="0"/>
      <dgm:spPr/>
    </dgm:pt>
    <dgm:pt modelId="{D374A6CA-C2B1-4398-B7BE-645FEB3314B7}" type="pres">
      <dgm:prSet presAssocID="{282B5532-E547-4525-8A0C-5DBF917098B1}" presName="composite" presStyleCnt="0"/>
      <dgm:spPr/>
    </dgm:pt>
    <dgm:pt modelId="{B61883A1-A0D4-451E-90E2-3C57C67A8556}" type="pres">
      <dgm:prSet presAssocID="{282B5532-E547-4525-8A0C-5DBF917098B1}" presName="background" presStyleLbl="node0" presStyleIdx="0" presStyleCnt="3"/>
      <dgm:spPr/>
    </dgm:pt>
    <dgm:pt modelId="{5B3DCCDD-EA3F-4225-8D70-440F827865CC}" type="pres">
      <dgm:prSet presAssocID="{282B5532-E547-4525-8A0C-5DBF917098B1}" presName="text" presStyleLbl="fgAcc0" presStyleIdx="0" presStyleCnt="3">
        <dgm:presLayoutVars>
          <dgm:chPref val="3"/>
        </dgm:presLayoutVars>
      </dgm:prSet>
      <dgm:spPr/>
    </dgm:pt>
    <dgm:pt modelId="{31261196-F929-4D50-8D58-93B202BEBD16}" type="pres">
      <dgm:prSet presAssocID="{282B5532-E547-4525-8A0C-5DBF917098B1}" presName="hierChild2" presStyleCnt="0"/>
      <dgm:spPr/>
    </dgm:pt>
    <dgm:pt modelId="{99547651-4FF5-4F26-BC79-5DCC86189629}" type="pres">
      <dgm:prSet presAssocID="{01B98B08-7DBE-495C-A39D-01E852EE4041}" presName="hierRoot1" presStyleCnt="0"/>
      <dgm:spPr/>
    </dgm:pt>
    <dgm:pt modelId="{3B0A4A98-3395-4C69-B1AE-FBD08209427E}" type="pres">
      <dgm:prSet presAssocID="{01B98B08-7DBE-495C-A39D-01E852EE4041}" presName="composite" presStyleCnt="0"/>
      <dgm:spPr/>
    </dgm:pt>
    <dgm:pt modelId="{0CFECCF4-19A3-4081-8537-C5B4BF0DC9B3}" type="pres">
      <dgm:prSet presAssocID="{01B98B08-7DBE-495C-A39D-01E852EE4041}" presName="background" presStyleLbl="node0" presStyleIdx="1" presStyleCnt="3"/>
      <dgm:spPr/>
    </dgm:pt>
    <dgm:pt modelId="{3C3D490D-1F3F-425C-8340-BC4076F1F81F}" type="pres">
      <dgm:prSet presAssocID="{01B98B08-7DBE-495C-A39D-01E852EE4041}" presName="text" presStyleLbl="fgAcc0" presStyleIdx="1" presStyleCnt="3">
        <dgm:presLayoutVars>
          <dgm:chPref val="3"/>
        </dgm:presLayoutVars>
      </dgm:prSet>
      <dgm:spPr/>
    </dgm:pt>
    <dgm:pt modelId="{E97E23CA-A244-45EE-B35E-70056A8DED84}" type="pres">
      <dgm:prSet presAssocID="{01B98B08-7DBE-495C-A39D-01E852EE4041}" presName="hierChild2" presStyleCnt="0"/>
      <dgm:spPr/>
    </dgm:pt>
    <dgm:pt modelId="{281BA3E1-B875-4EA1-9187-D2647785165A}" type="pres">
      <dgm:prSet presAssocID="{06DD8A98-5DDF-4D16-B223-AC492A2A712B}" presName="hierRoot1" presStyleCnt="0"/>
      <dgm:spPr/>
    </dgm:pt>
    <dgm:pt modelId="{A140D248-960A-43B9-BB6D-91CF5BF5645F}" type="pres">
      <dgm:prSet presAssocID="{06DD8A98-5DDF-4D16-B223-AC492A2A712B}" presName="composite" presStyleCnt="0"/>
      <dgm:spPr/>
    </dgm:pt>
    <dgm:pt modelId="{ACFA18F6-C59D-4658-8307-F228AF3DABA9}" type="pres">
      <dgm:prSet presAssocID="{06DD8A98-5DDF-4D16-B223-AC492A2A712B}" presName="background" presStyleLbl="node0" presStyleIdx="2" presStyleCnt="3"/>
      <dgm:spPr/>
    </dgm:pt>
    <dgm:pt modelId="{91D11FF0-1F52-4F36-980E-209B6FA7BC9F}" type="pres">
      <dgm:prSet presAssocID="{06DD8A98-5DDF-4D16-B223-AC492A2A712B}" presName="text" presStyleLbl="fgAcc0" presStyleIdx="2" presStyleCnt="3">
        <dgm:presLayoutVars>
          <dgm:chPref val="3"/>
        </dgm:presLayoutVars>
      </dgm:prSet>
      <dgm:spPr/>
    </dgm:pt>
    <dgm:pt modelId="{8E27C126-2DCE-40EC-9E17-9EAFB228DC67}" type="pres">
      <dgm:prSet presAssocID="{06DD8A98-5DDF-4D16-B223-AC492A2A712B}" presName="hierChild2" presStyleCnt="0"/>
      <dgm:spPr/>
    </dgm:pt>
  </dgm:ptLst>
  <dgm:cxnLst>
    <dgm:cxn modelId="{2B902C35-1983-420E-87D1-BA9AFC19B2F1}" type="presOf" srcId="{06DD8A98-5DDF-4D16-B223-AC492A2A712B}" destId="{91D11FF0-1F52-4F36-980E-209B6FA7BC9F}" srcOrd="0" destOrd="0" presId="urn:microsoft.com/office/officeart/2005/8/layout/hierarchy1"/>
    <dgm:cxn modelId="{1135314D-135D-4DE3-9926-92525E1D79C9}" type="presOf" srcId="{282B5532-E547-4525-8A0C-5DBF917098B1}" destId="{5B3DCCDD-EA3F-4225-8D70-440F827865CC}" srcOrd="0" destOrd="0" presId="urn:microsoft.com/office/officeart/2005/8/layout/hierarchy1"/>
    <dgm:cxn modelId="{2BFC0B75-6D1B-4826-BDAF-BBE1CA03352F}" type="presOf" srcId="{77C3616D-F5AD-4BA4-9E6C-B11F140DC279}" destId="{A3E9DC0C-43B1-435B-AEA4-E7BDBBFAB1A6}" srcOrd="0" destOrd="0" presId="urn:microsoft.com/office/officeart/2005/8/layout/hierarchy1"/>
    <dgm:cxn modelId="{FB5CB080-D579-4435-B8D9-99D2122FB5DB}" type="presOf" srcId="{01B98B08-7DBE-495C-A39D-01E852EE4041}" destId="{3C3D490D-1F3F-425C-8340-BC4076F1F81F}" srcOrd="0" destOrd="0" presId="urn:microsoft.com/office/officeart/2005/8/layout/hierarchy1"/>
    <dgm:cxn modelId="{ABD10182-B92F-4E37-981E-5E5A54567E02}" srcId="{77C3616D-F5AD-4BA4-9E6C-B11F140DC279}" destId="{06DD8A98-5DDF-4D16-B223-AC492A2A712B}" srcOrd="2" destOrd="0" parTransId="{D9A4BC92-6157-4404-B1D9-69003EC1321C}" sibTransId="{A338141C-C7E3-4BA4-86E5-4E5465CFE1D0}"/>
    <dgm:cxn modelId="{1D4F35C4-90C1-47E2-B9E9-DBF4ACF3A40E}" srcId="{77C3616D-F5AD-4BA4-9E6C-B11F140DC279}" destId="{01B98B08-7DBE-495C-A39D-01E852EE4041}" srcOrd="1" destOrd="0" parTransId="{A186481B-E61A-4E2E-88A9-3FD64D3D84E0}" sibTransId="{0143309D-3A69-49B8-9236-B2A83385C531}"/>
    <dgm:cxn modelId="{D0F28AF6-E8C3-425D-A9F3-B4B226903490}" srcId="{77C3616D-F5AD-4BA4-9E6C-B11F140DC279}" destId="{282B5532-E547-4525-8A0C-5DBF917098B1}" srcOrd="0" destOrd="0" parTransId="{06D1A9D1-99D4-48DC-BCD8-8E1B4F48A81B}" sibTransId="{02B1EC02-71B6-4FA7-A9EC-F1D5CE0CB09D}"/>
    <dgm:cxn modelId="{9B9491D0-503C-494A-91D6-F054D56B676A}" type="presParOf" srcId="{A3E9DC0C-43B1-435B-AEA4-E7BDBBFAB1A6}" destId="{68471A44-67C8-4DEE-B823-E1E804EAC11E}" srcOrd="0" destOrd="0" presId="urn:microsoft.com/office/officeart/2005/8/layout/hierarchy1"/>
    <dgm:cxn modelId="{EE0BCCC3-B00A-476D-BD74-6B5665C27A22}" type="presParOf" srcId="{68471A44-67C8-4DEE-B823-E1E804EAC11E}" destId="{D374A6CA-C2B1-4398-B7BE-645FEB3314B7}" srcOrd="0" destOrd="0" presId="urn:microsoft.com/office/officeart/2005/8/layout/hierarchy1"/>
    <dgm:cxn modelId="{4B8B2BD6-A023-4E94-8B9C-FC4C481E7338}" type="presParOf" srcId="{D374A6CA-C2B1-4398-B7BE-645FEB3314B7}" destId="{B61883A1-A0D4-451E-90E2-3C57C67A8556}" srcOrd="0" destOrd="0" presId="urn:microsoft.com/office/officeart/2005/8/layout/hierarchy1"/>
    <dgm:cxn modelId="{A6DB2DD7-DDE8-4908-9E87-A10AE1D670C0}" type="presParOf" srcId="{D374A6CA-C2B1-4398-B7BE-645FEB3314B7}" destId="{5B3DCCDD-EA3F-4225-8D70-440F827865CC}" srcOrd="1" destOrd="0" presId="urn:microsoft.com/office/officeart/2005/8/layout/hierarchy1"/>
    <dgm:cxn modelId="{EC0F042B-9631-440B-81BA-0B321B7DEE5D}" type="presParOf" srcId="{68471A44-67C8-4DEE-B823-E1E804EAC11E}" destId="{31261196-F929-4D50-8D58-93B202BEBD16}" srcOrd="1" destOrd="0" presId="urn:microsoft.com/office/officeart/2005/8/layout/hierarchy1"/>
    <dgm:cxn modelId="{69EF772C-050E-4751-BB19-8ADDBC2E2ACD}" type="presParOf" srcId="{A3E9DC0C-43B1-435B-AEA4-E7BDBBFAB1A6}" destId="{99547651-4FF5-4F26-BC79-5DCC86189629}" srcOrd="1" destOrd="0" presId="urn:microsoft.com/office/officeart/2005/8/layout/hierarchy1"/>
    <dgm:cxn modelId="{2DED6D13-DCFD-4969-BF91-6D2B91F7611E}" type="presParOf" srcId="{99547651-4FF5-4F26-BC79-5DCC86189629}" destId="{3B0A4A98-3395-4C69-B1AE-FBD08209427E}" srcOrd="0" destOrd="0" presId="urn:microsoft.com/office/officeart/2005/8/layout/hierarchy1"/>
    <dgm:cxn modelId="{FEFF67BF-3ED0-43F6-9269-A2273427496C}" type="presParOf" srcId="{3B0A4A98-3395-4C69-B1AE-FBD08209427E}" destId="{0CFECCF4-19A3-4081-8537-C5B4BF0DC9B3}" srcOrd="0" destOrd="0" presId="urn:microsoft.com/office/officeart/2005/8/layout/hierarchy1"/>
    <dgm:cxn modelId="{B74BFBF5-F9F9-4466-BB2D-0F48F633A816}" type="presParOf" srcId="{3B0A4A98-3395-4C69-B1AE-FBD08209427E}" destId="{3C3D490D-1F3F-425C-8340-BC4076F1F81F}" srcOrd="1" destOrd="0" presId="urn:microsoft.com/office/officeart/2005/8/layout/hierarchy1"/>
    <dgm:cxn modelId="{F1BF0D84-5389-4178-A19D-CA57E0EF67CE}" type="presParOf" srcId="{99547651-4FF5-4F26-BC79-5DCC86189629}" destId="{E97E23CA-A244-45EE-B35E-70056A8DED84}" srcOrd="1" destOrd="0" presId="urn:microsoft.com/office/officeart/2005/8/layout/hierarchy1"/>
    <dgm:cxn modelId="{631538D2-00A4-493C-B23B-AA9E2F9764D4}" type="presParOf" srcId="{A3E9DC0C-43B1-435B-AEA4-E7BDBBFAB1A6}" destId="{281BA3E1-B875-4EA1-9187-D2647785165A}" srcOrd="2" destOrd="0" presId="urn:microsoft.com/office/officeart/2005/8/layout/hierarchy1"/>
    <dgm:cxn modelId="{2BE2C974-A3F8-4DD2-A932-013A0E1428EF}" type="presParOf" srcId="{281BA3E1-B875-4EA1-9187-D2647785165A}" destId="{A140D248-960A-43B9-BB6D-91CF5BF5645F}" srcOrd="0" destOrd="0" presId="urn:microsoft.com/office/officeart/2005/8/layout/hierarchy1"/>
    <dgm:cxn modelId="{6393BB17-5CA9-4C07-8E7E-FB611A514240}" type="presParOf" srcId="{A140D248-960A-43B9-BB6D-91CF5BF5645F}" destId="{ACFA18F6-C59D-4658-8307-F228AF3DABA9}" srcOrd="0" destOrd="0" presId="urn:microsoft.com/office/officeart/2005/8/layout/hierarchy1"/>
    <dgm:cxn modelId="{B6441231-1E12-4DB4-9781-6BDCFF90A43D}" type="presParOf" srcId="{A140D248-960A-43B9-BB6D-91CF5BF5645F}" destId="{91D11FF0-1F52-4F36-980E-209B6FA7BC9F}" srcOrd="1" destOrd="0" presId="urn:microsoft.com/office/officeart/2005/8/layout/hierarchy1"/>
    <dgm:cxn modelId="{532DBBF0-D8E1-47BD-8194-37036DF502EA}" type="presParOf" srcId="{281BA3E1-B875-4EA1-9187-D2647785165A}" destId="{8E27C126-2DCE-40EC-9E17-9EAFB228DC6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BF0CF-9AAB-4F4A-9BB7-232A85436F10}">
      <dsp:nvSpPr>
        <dsp:cNvPr id="0" name=""/>
        <dsp:cNvSpPr/>
      </dsp:nvSpPr>
      <dsp:spPr>
        <a:xfrm>
          <a:off x="238244" y="1292"/>
          <a:ext cx="3137222" cy="188233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Modern Development : Where are we now?</a:t>
          </a:r>
        </a:p>
      </dsp:txBody>
      <dsp:txXfrm>
        <a:off x="238244" y="1292"/>
        <a:ext cx="3137222" cy="1882333"/>
      </dsp:txXfrm>
    </dsp:sp>
    <dsp:sp modelId="{C37EE3E1-3188-418B-89CE-CA4ED5C0AD98}">
      <dsp:nvSpPr>
        <dsp:cNvPr id="0" name=""/>
        <dsp:cNvSpPr/>
      </dsp:nvSpPr>
      <dsp:spPr>
        <a:xfrm>
          <a:off x="3689188" y="1292"/>
          <a:ext cx="3137222" cy="1882333"/>
        </a:xfrm>
        <a:prstGeom prst="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Azure AD App Registration Introduction.</a:t>
          </a:r>
        </a:p>
      </dsp:txBody>
      <dsp:txXfrm>
        <a:off x="3689188" y="1292"/>
        <a:ext cx="3137222" cy="1882333"/>
      </dsp:txXfrm>
    </dsp:sp>
    <dsp:sp modelId="{0A97FF5F-F2FD-4473-9F50-8B5338E199B1}">
      <dsp:nvSpPr>
        <dsp:cNvPr id="0" name=""/>
        <dsp:cNvSpPr/>
      </dsp:nvSpPr>
      <dsp:spPr>
        <a:xfrm>
          <a:off x="7140133" y="1292"/>
          <a:ext cx="3137222" cy="1882333"/>
        </a:xfrm>
        <a:prstGeom prst="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App only authentication</a:t>
          </a:r>
        </a:p>
      </dsp:txBody>
      <dsp:txXfrm>
        <a:off x="7140133" y="1292"/>
        <a:ext cx="3137222" cy="1882333"/>
      </dsp:txXfrm>
    </dsp:sp>
    <dsp:sp modelId="{1E4EABA6-4330-4BAA-B03E-E38AF67F6C0F}">
      <dsp:nvSpPr>
        <dsp:cNvPr id="0" name=""/>
        <dsp:cNvSpPr/>
      </dsp:nvSpPr>
      <dsp:spPr>
        <a:xfrm>
          <a:off x="1963716" y="2197348"/>
          <a:ext cx="3137222" cy="1882333"/>
        </a:xfrm>
        <a:prstGeom prst="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User / app authentication</a:t>
          </a:r>
        </a:p>
      </dsp:txBody>
      <dsp:txXfrm>
        <a:off x="1963716" y="2197348"/>
        <a:ext cx="3137222" cy="1882333"/>
      </dsp:txXfrm>
    </dsp:sp>
    <dsp:sp modelId="{E9FDDBA4-6CCB-4B51-824E-CD82B7B384FC}">
      <dsp:nvSpPr>
        <dsp:cNvPr id="0" name=""/>
        <dsp:cNvSpPr/>
      </dsp:nvSpPr>
      <dsp:spPr>
        <a:xfrm>
          <a:off x="5414661" y="2197348"/>
          <a:ext cx="3137222" cy="1882333"/>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The Key Vault</a:t>
          </a:r>
        </a:p>
      </dsp:txBody>
      <dsp:txXfrm>
        <a:off x="5414661" y="2197348"/>
        <a:ext cx="3137222" cy="18823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FADB47-B5CA-4A2D-ACD3-52C99261137D}">
      <dsp:nvSpPr>
        <dsp:cNvPr id="0" name=""/>
        <dsp:cNvSpPr/>
      </dsp:nvSpPr>
      <dsp:spPr>
        <a:xfrm>
          <a:off x="788669" y="0"/>
          <a:ext cx="8938260" cy="3676671"/>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4ED207-2AEC-4EA3-AE60-1E024E1A0506}">
      <dsp:nvSpPr>
        <dsp:cNvPr id="0" name=""/>
        <dsp:cNvSpPr/>
      </dsp:nvSpPr>
      <dsp:spPr>
        <a:xfrm>
          <a:off x="5262" y="1103001"/>
          <a:ext cx="2531343" cy="1470668"/>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SharePoint Solutions Framework</a:t>
          </a:r>
        </a:p>
      </dsp:txBody>
      <dsp:txXfrm>
        <a:off x="77054" y="1174793"/>
        <a:ext cx="2387759" cy="1327084"/>
      </dsp:txXfrm>
    </dsp:sp>
    <dsp:sp modelId="{E214FA85-560D-4C45-9386-F0F03B30E3C3}">
      <dsp:nvSpPr>
        <dsp:cNvPr id="0" name=""/>
        <dsp:cNvSpPr/>
      </dsp:nvSpPr>
      <dsp:spPr>
        <a:xfrm>
          <a:off x="2663173" y="1103001"/>
          <a:ext cx="2531343" cy="1470668"/>
        </a:xfrm>
        <a:prstGeom prst="roundRect">
          <a:avLst/>
        </a:prstGeom>
        <a:solidFill>
          <a:schemeClr val="accent2">
            <a:hueOff val="-485121"/>
            <a:satOff val="-27976"/>
            <a:lumOff val="287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Sandbox Solutions</a:t>
          </a:r>
        </a:p>
      </dsp:txBody>
      <dsp:txXfrm>
        <a:off x="2734965" y="1174793"/>
        <a:ext cx="2387759" cy="1327084"/>
      </dsp:txXfrm>
    </dsp:sp>
    <dsp:sp modelId="{4057F61B-7B47-4E3E-BBA9-D1E26C9E73D2}">
      <dsp:nvSpPr>
        <dsp:cNvPr id="0" name=""/>
        <dsp:cNvSpPr/>
      </dsp:nvSpPr>
      <dsp:spPr>
        <a:xfrm>
          <a:off x="5321083" y="1103001"/>
          <a:ext cx="2531343" cy="1470668"/>
        </a:xfrm>
        <a:prstGeom prst="roundRect">
          <a:avLst/>
        </a:prstGeom>
        <a:solidFill>
          <a:schemeClr val="accent2">
            <a:hueOff val="-970242"/>
            <a:satOff val="-55952"/>
            <a:lumOff val="575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Add-in Model / Azure</a:t>
          </a:r>
        </a:p>
      </dsp:txBody>
      <dsp:txXfrm>
        <a:off x="5392875" y="1174793"/>
        <a:ext cx="2387759" cy="1327084"/>
      </dsp:txXfrm>
    </dsp:sp>
    <dsp:sp modelId="{396D6678-878D-4E40-8D10-9518ACEB7A86}">
      <dsp:nvSpPr>
        <dsp:cNvPr id="0" name=""/>
        <dsp:cNvSpPr/>
      </dsp:nvSpPr>
      <dsp:spPr>
        <a:xfrm>
          <a:off x="7978993" y="1103001"/>
          <a:ext cx="2531343" cy="1470668"/>
        </a:xfrm>
        <a:prstGeom prst="roundRect">
          <a:avLst/>
        </a:prstGeom>
        <a:solidFill>
          <a:schemeClr val="accent2">
            <a:hueOff val="-1455363"/>
            <a:satOff val="-83928"/>
            <a:lumOff val="862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SharePoint Framework / Azure</a:t>
          </a:r>
        </a:p>
      </dsp:txBody>
      <dsp:txXfrm>
        <a:off x="8050785" y="1174793"/>
        <a:ext cx="2387759" cy="13270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205ABB-39F4-4B54-B0C8-7A973D2A7D29}">
      <dsp:nvSpPr>
        <dsp:cNvPr id="0" name=""/>
        <dsp:cNvSpPr/>
      </dsp:nvSpPr>
      <dsp:spPr>
        <a:xfrm>
          <a:off x="0" y="569722"/>
          <a:ext cx="6269037" cy="67158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SharePoint Add-in : ASP.NET website</a:t>
          </a:r>
        </a:p>
      </dsp:txBody>
      <dsp:txXfrm>
        <a:off x="32784" y="602506"/>
        <a:ext cx="6203469" cy="606012"/>
      </dsp:txXfrm>
    </dsp:sp>
    <dsp:sp modelId="{A5EE2E99-A7E9-4D4C-B66D-063196B00E22}">
      <dsp:nvSpPr>
        <dsp:cNvPr id="0" name=""/>
        <dsp:cNvSpPr/>
      </dsp:nvSpPr>
      <dsp:spPr>
        <a:xfrm>
          <a:off x="0" y="1321942"/>
          <a:ext cx="6269037" cy="671580"/>
        </a:xfrm>
        <a:prstGeom prst="roundRect">
          <a:avLst/>
        </a:prstGeom>
        <a:gradFill rotWithShape="0">
          <a:gsLst>
            <a:gs pos="0">
              <a:schemeClr val="accent2">
                <a:hueOff val="-291073"/>
                <a:satOff val="-16786"/>
                <a:lumOff val="1726"/>
                <a:alphaOff val="0"/>
                <a:satMod val="103000"/>
                <a:lumMod val="102000"/>
                <a:tint val="94000"/>
              </a:schemeClr>
            </a:gs>
            <a:gs pos="50000">
              <a:schemeClr val="accent2">
                <a:hueOff val="-291073"/>
                <a:satOff val="-16786"/>
                <a:lumOff val="1726"/>
                <a:alphaOff val="0"/>
                <a:satMod val="110000"/>
                <a:lumMod val="100000"/>
                <a:shade val="100000"/>
              </a:schemeClr>
            </a:gs>
            <a:gs pos="100000">
              <a:schemeClr val="accent2">
                <a:hueOff val="-291073"/>
                <a:satOff val="-16786"/>
                <a:lumOff val="172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Remove Event Receivers / svc webservice</a:t>
          </a:r>
        </a:p>
      </dsp:txBody>
      <dsp:txXfrm>
        <a:off x="32784" y="1354726"/>
        <a:ext cx="6203469" cy="606012"/>
      </dsp:txXfrm>
    </dsp:sp>
    <dsp:sp modelId="{DE7DD59D-4F86-4511-B595-883BC73BBF69}">
      <dsp:nvSpPr>
        <dsp:cNvPr id="0" name=""/>
        <dsp:cNvSpPr/>
      </dsp:nvSpPr>
      <dsp:spPr>
        <a:xfrm>
          <a:off x="0" y="2074162"/>
          <a:ext cx="6269037" cy="671580"/>
        </a:xfrm>
        <a:prstGeom prst="roundRect">
          <a:avLst/>
        </a:prstGeom>
        <a:gradFill rotWithShape="0">
          <a:gsLst>
            <a:gs pos="0">
              <a:schemeClr val="accent2">
                <a:hueOff val="-582145"/>
                <a:satOff val="-33571"/>
                <a:lumOff val="3451"/>
                <a:alphaOff val="0"/>
                <a:satMod val="103000"/>
                <a:lumMod val="102000"/>
                <a:tint val="94000"/>
              </a:schemeClr>
            </a:gs>
            <a:gs pos="50000">
              <a:schemeClr val="accent2">
                <a:hueOff val="-582145"/>
                <a:satOff val="-33571"/>
                <a:lumOff val="3451"/>
                <a:alphaOff val="0"/>
                <a:satMod val="110000"/>
                <a:lumMod val="100000"/>
                <a:shade val="100000"/>
              </a:schemeClr>
            </a:gs>
            <a:gs pos="100000">
              <a:schemeClr val="accent2">
                <a:hueOff val="-582145"/>
                <a:satOff val="-33571"/>
                <a:lumOff val="3451"/>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JavaScript Injection: Branding, Web Parts</a:t>
          </a:r>
        </a:p>
      </dsp:txBody>
      <dsp:txXfrm>
        <a:off x="32784" y="2106946"/>
        <a:ext cx="6203469" cy="606012"/>
      </dsp:txXfrm>
    </dsp:sp>
    <dsp:sp modelId="{C0126DC9-A779-4789-AECE-E1758E741883}">
      <dsp:nvSpPr>
        <dsp:cNvPr id="0" name=""/>
        <dsp:cNvSpPr/>
      </dsp:nvSpPr>
      <dsp:spPr>
        <a:xfrm>
          <a:off x="0" y="2826382"/>
          <a:ext cx="6269037" cy="671580"/>
        </a:xfrm>
        <a:prstGeom prst="roundRect">
          <a:avLst/>
        </a:prstGeom>
        <a:gradFill rotWithShape="0">
          <a:gsLst>
            <a:gs pos="0">
              <a:schemeClr val="accent2">
                <a:hueOff val="-873218"/>
                <a:satOff val="-50357"/>
                <a:lumOff val="5177"/>
                <a:alphaOff val="0"/>
                <a:satMod val="103000"/>
                <a:lumMod val="102000"/>
                <a:tint val="94000"/>
              </a:schemeClr>
            </a:gs>
            <a:gs pos="50000">
              <a:schemeClr val="accent2">
                <a:hueOff val="-873218"/>
                <a:satOff val="-50357"/>
                <a:lumOff val="5177"/>
                <a:alphaOff val="0"/>
                <a:satMod val="110000"/>
                <a:lumMod val="100000"/>
                <a:shade val="100000"/>
              </a:schemeClr>
            </a:gs>
            <a:gs pos="100000">
              <a:schemeClr val="accent2">
                <a:hueOff val="-873218"/>
                <a:satOff val="-50357"/>
                <a:lumOff val="5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Web Jobs</a:t>
          </a:r>
        </a:p>
      </dsp:txBody>
      <dsp:txXfrm>
        <a:off x="32784" y="2859166"/>
        <a:ext cx="6203469" cy="606012"/>
      </dsp:txXfrm>
    </dsp:sp>
    <dsp:sp modelId="{97BA739D-4F53-4EC7-B1F2-DE02FD40BE43}">
      <dsp:nvSpPr>
        <dsp:cNvPr id="0" name=""/>
        <dsp:cNvSpPr/>
      </dsp:nvSpPr>
      <dsp:spPr>
        <a:xfrm>
          <a:off x="0" y="3578602"/>
          <a:ext cx="6269037" cy="671580"/>
        </a:xfrm>
        <a:prstGeom prst="roundRect">
          <a:avLst/>
        </a:prstGeom>
        <a:gradFill rotWithShape="0">
          <a:gsLst>
            <a:gs pos="0">
              <a:schemeClr val="accent2">
                <a:hueOff val="-1164290"/>
                <a:satOff val="-67142"/>
                <a:lumOff val="6902"/>
                <a:alphaOff val="0"/>
                <a:satMod val="103000"/>
                <a:lumMod val="102000"/>
                <a:tint val="94000"/>
              </a:schemeClr>
            </a:gs>
            <a:gs pos="50000">
              <a:schemeClr val="accent2">
                <a:hueOff val="-1164290"/>
                <a:satOff val="-67142"/>
                <a:lumOff val="6902"/>
                <a:alphaOff val="0"/>
                <a:satMod val="110000"/>
                <a:lumMod val="100000"/>
                <a:shade val="100000"/>
              </a:schemeClr>
            </a:gs>
            <a:gs pos="100000">
              <a:schemeClr val="accent2">
                <a:hueOff val="-1164290"/>
                <a:satOff val="-67142"/>
                <a:lumOff val="690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Storage Queues</a:t>
          </a:r>
        </a:p>
      </dsp:txBody>
      <dsp:txXfrm>
        <a:off x="32784" y="3611386"/>
        <a:ext cx="6203469" cy="606012"/>
      </dsp:txXfrm>
    </dsp:sp>
    <dsp:sp modelId="{562F234C-EB3E-42FD-8EB3-98DD49D1FA96}">
      <dsp:nvSpPr>
        <dsp:cNvPr id="0" name=""/>
        <dsp:cNvSpPr/>
      </dsp:nvSpPr>
      <dsp:spPr>
        <a:xfrm>
          <a:off x="0" y="4330822"/>
          <a:ext cx="6269037" cy="67158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ACS : Access Control Services</a:t>
          </a:r>
        </a:p>
      </dsp:txBody>
      <dsp:txXfrm>
        <a:off x="32784" y="4363606"/>
        <a:ext cx="6203469" cy="6060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743D3E-8B11-49C5-AD53-B466A023B200}">
      <dsp:nvSpPr>
        <dsp:cNvPr id="0" name=""/>
        <dsp:cNvSpPr/>
      </dsp:nvSpPr>
      <dsp:spPr>
        <a:xfrm>
          <a:off x="0" y="173947"/>
          <a:ext cx="6269037" cy="791505"/>
        </a:xfrm>
        <a:prstGeom prst="round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SPFx for Web parts and extensions</a:t>
          </a:r>
        </a:p>
      </dsp:txBody>
      <dsp:txXfrm>
        <a:off x="38638" y="212585"/>
        <a:ext cx="6191761" cy="714229"/>
      </dsp:txXfrm>
    </dsp:sp>
    <dsp:sp modelId="{684B40D8-E8B0-4A7B-9BFF-5800E448E20B}">
      <dsp:nvSpPr>
        <dsp:cNvPr id="0" name=""/>
        <dsp:cNvSpPr/>
      </dsp:nvSpPr>
      <dsp:spPr>
        <a:xfrm>
          <a:off x="0" y="1060492"/>
          <a:ext cx="6269037" cy="791505"/>
        </a:xfrm>
        <a:prstGeom prst="roundRect">
          <a:avLst/>
        </a:prstGeom>
        <a:gradFill rotWithShape="0">
          <a:gsLst>
            <a:gs pos="0">
              <a:schemeClr val="accent2">
                <a:hueOff val="-291073"/>
                <a:satOff val="-16786"/>
                <a:lumOff val="1726"/>
                <a:alphaOff val="0"/>
                <a:lumMod val="110000"/>
                <a:satMod val="105000"/>
                <a:tint val="67000"/>
              </a:schemeClr>
            </a:gs>
            <a:gs pos="50000">
              <a:schemeClr val="accent2">
                <a:hueOff val="-291073"/>
                <a:satOff val="-16786"/>
                <a:lumOff val="1726"/>
                <a:alphaOff val="0"/>
                <a:lumMod val="105000"/>
                <a:satMod val="103000"/>
                <a:tint val="73000"/>
              </a:schemeClr>
            </a:gs>
            <a:gs pos="100000">
              <a:schemeClr val="accent2">
                <a:hueOff val="-291073"/>
                <a:satOff val="-16786"/>
                <a:lumOff val="1726"/>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Web jobs</a:t>
          </a:r>
        </a:p>
      </dsp:txBody>
      <dsp:txXfrm>
        <a:off x="38638" y="1099130"/>
        <a:ext cx="6191761" cy="714229"/>
      </dsp:txXfrm>
    </dsp:sp>
    <dsp:sp modelId="{ED3FB13A-EEFC-458A-951C-F0CC42059FC7}">
      <dsp:nvSpPr>
        <dsp:cNvPr id="0" name=""/>
        <dsp:cNvSpPr/>
      </dsp:nvSpPr>
      <dsp:spPr>
        <a:xfrm>
          <a:off x="0" y="1947037"/>
          <a:ext cx="6269037" cy="791505"/>
        </a:xfrm>
        <a:prstGeom prst="roundRect">
          <a:avLst/>
        </a:prstGeom>
        <a:gradFill rotWithShape="0">
          <a:gsLst>
            <a:gs pos="0">
              <a:schemeClr val="accent2">
                <a:hueOff val="-582145"/>
                <a:satOff val="-33571"/>
                <a:lumOff val="3451"/>
                <a:alphaOff val="0"/>
                <a:lumMod val="110000"/>
                <a:satMod val="105000"/>
                <a:tint val="67000"/>
              </a:schemeClr>
            </a:gs>
            <a:gs pos="50000">
              <a:schemeClr val="accent2">
                <a:hueOff val="-582145"/>
                <a:satOff val="-33571"/>
                <a:lumOff val="3451"/>
                <a:alphaOff val="0"/>
                <a:lumMod val="105000"/>
                <a:satMod val="103000"/>
                <a:tint val="73000"/>
              </a:schemeClr>
            </a:gs>
            <a:gs pos="100000">
              <a:schemeClr val="accent2">
                <a:hueOff val="-582145"/>
                <a:satOff val="-33571"/>
                <a:lumOff val="3451"/>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Azure Functions</a:t>
          </a:r>
        </a:p>
      </dsp:txBody>
      <dsp:txXfrm>
        <a:off x="38638" y="1985675"/>
        <a:ext cx="6191761" cy="714229"/>
      </dsp:txXfrm>
    </dsp:sp>
    <dsp:sp modelId="{40C18152-0B87-47B3-8CC5-C974400CD062}">
      <dsp:nvSpPr>
        <dsp:cNvPr id="0" name=""/>
        <dsp:cNvSpPr/>
      </dsp:nvSpPr>
      <dsp:spPr>
        <a:xfrm>
          <a:off x="0" y="2833582"/>
          <a:ext cx="6269037" cy="791505"/>
        </a:xfrm>
        <a:prstGeom prst="roundRect">
          <a:avLst/>
        </a:prstGeom>
        <a:gradFill rotWithShape="0">
          <a:gsLst>
            <a:gs pos="0">
              <a:schemeClr val="accent2">
                <a:hueOff val="-873218"/>
                <a:satOff val="-50357"/>
                <a:lumOff val="5177"/>
                <a:alphaOff val="0"/>
                <a:lumMod val="110000"/>
                <a:satMod val="105000"/>
                <a:tint val="67000"/>
              </a:schemeClr>
            </a:gs>
            <a:gs pos="50000">
              <a:schemeClr val="accent2">
                <a:hueOff val="-873218"/>
                <a:satOff val="-50357"/>
                <a:lumOff val="5177"/>
                <a:alphaOff val="0"/>
                <a:lumMod val="105000"/>
                <a:satMod val="103000"/>
                <a:tint val="73000"/>
              </a:schemeClr>
            </a:gs>
            <a:gs pos="100000">
              <a:schemeClr val="accent2">
                <a:hueOff val="-873218"/>
                <a:satOff val="-50357"/>
                <a:lumOff val="5177"/>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Web hooks for events</a:t>
          </a:r>
        </a:p>
      </dsp:txBody>
      <dsp:txXfrm>
        <a:off x="38638" y="2872220"/>
        <a:ext cx="6191761" cy="714229"/>
      </dsp:txXfrm>
    </dsp:sp>
    <dsp:sp modelId="{98CCAE4C-FDFE-4EAA-856C-43C10A201687}">
      <dsp:nvSpPr>
        <dsp:cNvPr id="0" name=""/>
        <dsp:cNvSpPr/>
      </dsp:nvSpPr>
      <dsp:spPr>
        <a:xfrm>
          <a:off x="0" y="3720127"/>
          <a:ext cx="6269037" cy="791505"/>
        </a:xfrm>
        <a:prstGeom prst="roundRect">
          <a:avLst/>
        </a:prstGeom>
        <a:gradFill rotWithShape="0">
          <a:gsLst>
            <a:gs pos="0">
              <a:schemeClr val="accent2">
                <a:hueOff val="-1164290"/>
                <a:satOff val="-67142"/>
                <a:lumOff val="6902"/>
                <a:alphaOff val="0"/>
                <a:lumMod val="110000"/>
                <a:satMod val="105000"/>
                <a:tint val="67000"/>
              </a:schemeClr>
            </a:gs>
            <a:gs pos="50000">
              <a:schemeClr val="accent2">
                <a:hueOff val="-1164290"/>
                <a:satOff val="-67142"/>
                <a:lumOff val="6902"/>
                <a:alphaOff val="0"/>
                <a:lumMod val="105000"/>
                <a:satMod val="103000"/>
                <a:tint val="73000"/>
              </a:schemeClr>
            </a:gs>
            <a:gs pos="100000">
              <a:schemeClr val="accent2">
                <a:hueOff val="-1164290"/>
                <a:satOff val="-67142"/>
                <a:lumOff val="6902"/>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Storage Queues</a:t>
          </a:r>
        </a:p>
      </dsp:txBody>
      <dsp:txXfrm>
        <a:off x="38638" y="3758765"/>
        <a:ext cx="6191761" cy="714229"/>
      </dsp:txXfrm>
    </dsp:sp>
    <dsp:sp modelId="{65C553BE-14AA-4B75-9F60-386033EAC97B}">
      <dsp:nvSpPr>
        <dsp:cNvPr id="0" name=""/>
        <dsp:cNvSpPr/>
      </dsp:nvSpPr>
      <dsp:spPr>
        <a:xfrm>
          <a:off x="0" y="4606672"/>
          <a:ext cx="6269037" cy="791505"/>
        </a:xfrm>
        <a:prstGeom prst="roundRect">
          <a:avLst/>
        </a:prstGeom>
        <a:gradFill rotWithShape="0">
          <a:gsLst>
            <a:gs pos="0">
              <a:schemeClr val="accent2">
                <a:hueOff val="-1455363"/>
                <a:satOff val="-83928"/>
                <a:lumOff val="8628"/>
                <a:alphaOff val="0"/>
                <a:lumMod val="110000"/>
                <a:satMod val="105000"/>
                <a:tint val="67000"/>
              </a:schemeClr>
            </a:gs>
            <a:gs pos="50000">
              <a:schemeClr val="accent2">
                <a:hueOff val="-1455363"/>
                <a:satOff val="-83928"/>
                <a:lumOff val="8628"/>
                <a:alphaOff val="0"/>
                <a:lumMod val="105000"/>
                <a:satMod val="103000"/>
                <a:tint val="73000"/>
              </a:schemeClr>
            </a:gs>
            <a:gs pos="100000">
              <a:schemeClr val="accent2">
                <a:hueOff val="-1455363"/>
                <a:satOff val="-83928"/>
                <a:lumOff val="862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Azure AD – App registration</a:t>
          </a:r>
        </a:p>
      </dsp:txBody>
      <dsp:txXfrm>
        <a:off x="38638" y="4645310"/>
        <a:ext cx="6191761" cy="71422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1883A1-A0D4-451E-90E2-3C57C67A8556}">
      <dsp:nvSpPr>
        <dsp:cNvPr id="0" name=""/>
        <dsp:cNvSpPr/>
      </dsp:nvSpPr>
      <dsp:spPr>
        <a:xfrm>
          <a:off x="0" y="982142"/>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3DCCDD-EA3F-4225-8D70-440F827865CC}">
      <dsp:nvSpPr>
        <dsp:cNvPr id="0" name=""/>
        <dsp:cNvSpPr/>
      </dsp:nvSpPr>
      <dsp:spPr>
        <a:xfrm>
          <a:off x="328612" y="1294324"/>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Registered App</a:t>
          </a:r>
        </a:p>
      </dsp:txBody>
      <dsp:txXfrm>
        <a:off x="383617" y="1349329"/>
        <a:ext cx="2847502" cy="1768010"/>
      </dsp:txXfrm>
    </dsp:sp>
    <dsp:sp modelId="{0CFECCF4-19A3-4081-8537-C5B4BF0DC9B3}">
      <dsp:nvSpPr>
        <dsp:cNvPr id="0" name=""/>
        <dsp:cNvSpPr/>
      </dsp:nvSpPr>
      <dsp:spPr>
        <a:xfrm>
          <a:off x="3614737" y="982142"/>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3D490D-1F3F-425C-8340-BC4076F1F81F}">
      <dsp:nvSpPr>
        <dsp:cNvPr id="0" name=""/>
        <dsp:cNvSpPr/>
      </dsp:nvSpPr>
      <dsp:spPr>
        <a:xfrm>
          <a:off x="3943350" y="1294324"/>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App will need Permissions to the key vault</a:t>
          </a:r>
        </a:p>
      </dsp:txBody>
      <dsp:txXfrm>
        <a:off x="3998355" y="1349329"/>
        <a:ext cx="2847502" cy="1768010"/>
      </dsp:txXfrm>
    </dsp:sp>
    <dsp:sp modelId="{ACFA18F6-C59D-4658-8307-F228AF3DABA9}">
      <dsp:nvSpPr>
        <dsp:cNvPr id="0" name=""/>
        <dsp:cNvSpPr/>
      </dsp:nvSpPr>
      <dsp:spPr>
        <a:xfrm>
          <a:off x="7229475" y="982142"/>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D11FF0-1F52-4F36-980E-209B6FA7BC9F}">
      <dsp:nvSpPr>
        <dsp:cNvPr id="0" name=""/>
        <dsp:cNvSpPr/>
      </dsp:nvSpPr>
      <dsp:spPr>
        <a:xfrm>
          <a:off x="7558087" y="1294324"/>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t>Secret Url</a:t>
          </a:r>
        </a:p>
      </dsp:txBody>
      <dsp:txXfrm>
        <a:off x="7613092" y="1349329"/>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png>
</file>

<file path=ppt/media/image13.jpe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51501-BCE4-4C40-9E20-D9C55E0A70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743599D-7D45-4571-9F86-997EDA56EF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C564C8-C7C2-490B-BABC-0487FFDBE946}"/>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8FB7A4ED-4539-4123-A9E1-46EE00BFB9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28B6CE-22B7-40D2-96A0-7A0568A8243D}"/>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3400361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9DAC-EB98-4D98-9C95-01A66E0192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CA1036-85D8-4264-AE48-FB6217D6A28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E26C5-A7F9-431E-9369-C58C4C2C7545}"/>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C3AEEF0D-A775-48A7-810B-9C946D5465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246D1D-7584-4A23-BC57-8D818FA4742B}"/>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1468589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FB1F4E-01EE-45BD-BA72-400A0EC58E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FBBE0AD-A16E-43F7-8856-D518607F6B6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4C0E21-5E11-4F12-ABAB-E13C1624BA88}"/>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F9BD2ECE-B2A9-46EB-948F-7660B59EED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A80E55-AA07-41BA-B0BD-293883117797}"/>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24354238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 r="3960" b="49689"/>
          <a:stretch/>
        </p:blipFill>
        <p:spPr>
          <a:xfrm>
            <a:off x="1" y="0"/>
            <a:ext cx="12192000" cy="3450348"/>
          </a:xfrm>
          <a:prstGeom prst="rect">
            <a:avLst/>
          </a:prstGeom>
        </p:spPr>
      </p:pic>
      <p:sp>
        <p:nvSpPr>
          <p:cNvPr id="8" name="Rectangle 7"/>
          <p:cNvSpPr/>
          <p:nvPr userDrawn="1"/>
        </p:nvSpPr>
        <p:spPr>
          <a:xfrm>
            <a:off x="0" y="0"/>
            <a:ext cx="12192000" cy="3450348"/>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800"/>
          </a:p>
        </p:txBody>
      </p:sp>
    </p:spTree>
    <p:extLst>
      <p:ext uri="{BB962C8B-B14F-4D97-AF65-F5344CB8AC3E}">
        <p14:creationId xmlns:p14="http://schemas.microsoft.com/office/powerpoint/2010/main" val="39538483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29579" r="40138"/>
          <a:stretch/>
        </p:blipFill>
        <p:spPr>
          <a:xfrm>
            <a:off x="1" y="0"/>
            <a:ext cx="3844240" cy="6858000"/>
          </a:xfrm>
          <a:prstGeom prst="rect">
            <a:avLst/>
          </a:prstGeom>
        </p:spPr>
      </p:pic>
      <p:sp>
        <p:nvSpPr>
          <p:cNvPr id="3" name="Rectangle 2"/>
          <p:cNvSpPr/>
          <p:nvPr userDrawn="1"/>
        </p:nvSpPr>
        <p:spPr>
          <a:xfrm>
            <a:off x="1" y="0"/>
            <a:ext cx="384424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800"/>
          </a:p>
        </p:txBody>
      </p:sp>
      <p:sp>
        <p:nvSpPr>
          <p:cNvPr id="5" name="Rectangle 4"/>
          <p:cNvSpPr/>
          <p:nvPr userDrawn="1"/>
        </p:nvSpPr>
        <p:spPr>
          <a:xfrm>
            <a:off x="11287740" y="6353830"/>
            <a:ext cx="598241" cy="369332"/>
          </a:xfrm>
          <a:prstGeom prst="rect">
            <a:avLst/>
          </a:prstGeom>
          <a:noFill/>
        </p:spPr>
        <p:txBody>
          <a:bodyPr wrap="none" lIns="91440" tIns="45720" rIns="91440" bIns="45720">
            <a:spAutoFit/>
          </a:bodyPr>
          <a:lstStyle/>
          <a:p>
            <a:pPr algn="ctr"/>
            <a:r>
              <a:rPr lang="en-US" sz="18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rPr>
              <a:t>SPS</a:t>
            </a:r>
          </a:p>
        </p:txBody>
      </p:sp>
      <p:pic>
        <p:nvPicPr>
          <p:cNvPr id="1026" name="Picture 2" descr="SharePoint Saturday New England 2017">
            <a:extLst>
              <a:ext uri="{FF2B5EF4-FFF2-40B4-BE49-F238E27FC236}">
                <a16:creationId xmlns:a16="http://schemas.microsoft.com/office/drawing/2014/main" id="{1FEDA547-5681-4DB5-8F98-015136FB727A}"/>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661161" y="5610593"/>
            <a:ext cx="2443943" cy="11125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ympmarc.com/spsnewengland/wp-content/uploads/2017/07/cropped-cropped-new_england_driveway4.jpg">
            <a:extLst>
              <a:ext uri="{FF2B5EF4-FFF2-40B4-BE49-F238E27FC236}">
                <a16:creationId xmlns:a16="http://schemas.microsoft.com/office/drawing/2014/main" id="{E7ECEB82-38F2-4F56-9DD7-094F131890B1}"/>
              </a:ext>
            </a:extLst>
          </p:cNvPr>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l="-9360" t="-218" r="44806" b="-218"/>
          <a:stretch/>
        </p:blipFill>
        <p:spPr bwMode="auto">
          <a:xfrm>
            <a:off x="-7321668" y="-52466"/>
            <a:ext cx="11250960" cy="6940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760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A9B8C-BFFF-4F50-8A37-60BD9145FE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BFD53A-1395-4B01-85C0-AC9002CCDA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4EFC6-70D1-4917-A100-FB965B738376}"/>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835906DC-B8CF-450B-AB80-DAFF31B35A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B597C4-5FDB-45D7-ACB9-ACADA3AF76FF}"/>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220110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4153F-636F-49F0-87C4-ADA502B242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314AD6-5788-4947-A742-C5F95E7112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96455B7-82A1-4EE0-BB26-1A9E6D5B162F}"/>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A59491C5-F5FD-4DB4-AE34-36F1C433D0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BCE2B4-8D68-4FFD-818B-D3551185EC57}"/>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268594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6FEED-D43F-43E0-8AC2-284367C2DC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9F2C70-463D-4441-B8A5-DE692BA3941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EC5B64-AF83-4F9E-8AE8-84740683939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2D7489-DC79-4558-8B78-9B806EC544CB}"/>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6" name="Footer Placeholder 5">
            <a:extLst>
              <a:ext uri="{FF2B5EF4-FFF2-40B4-BE49-F238E27FC236}">
                <a16:creationId xmlns:a16="http://schemas.microsoft.com/office/drawing/2014/main" id="{EBCA6550-51C6-44A5-9C56-7102CD6241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8B34E3-7A1C-47AB-87DC-ACE478609897}"/>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639111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689FB-D5FD-4BB8-81E7-64448091DF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871491-AE4F-41BE-AF2E-2ECD752B95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E3928CB-F8A3-4197-AAEB-1E5149FC6A0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6F6308-C173-41B1-A7AD-8C9FC89228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C6CE2E8-12F4-4B4C-ABDD-0CDECB709F5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39F448-7A02-418B-9BA6-53821A67C349}"/>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8" name="Footer Placeholder 7">
            <a:extLst>
              <a:ext uri="{FF2B5EF4-FFF2-40B4-BE49-F238E27FC236}">
                <a16:creationId xmlns:a16="http://schemas.microsoft.com/office/drawing/2014/main" id="{8E47BBEE-5D04-4A88-ACE6-BC7D61BF64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27D986-6AC7-44CF-B5BE-729A4739BF11}"/>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665095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DD51A-941D-4D12-8894-71D8C66D89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8F570C-1DF7-4044-A68B-0575B4B0767E}"/>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4" name="Footer Placeholder 3">
            <a:extLst>
              <a:ext uri="{FF2B5EF4-FFF2-40B4-BE49-F238E27FC236}">
                <a16:creationId xmlns:a16="http://schemas.microsoft.com/office/drawing/2014/main" id="{0793303B-4B31-434C-95DB-0E944133C4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DF9E5E-A018-491B-8CB4-076991E791D2}"/>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190426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5C7B47-07D7-4E7F-9C70-56D498E2F37E}"/>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3" name="Footer Placeholder 2">
            <a:extLst>
              <a:ext uri="{FF2B5EF4-FFF2-40B4-BE49-F238E27FC236}">
                <a16:creationId xmlns:a16="http://schemas.microsoft.com/office/drawing/2014/main" id="{DB6BE89E-9583-46EE-A9E0-7F46FE9633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63F731-93FA-4E97-A156-0DD64829DE36}"/>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476144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DD5ED-D64D-486A-B6A2-6E3B96EF90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E2F4EE-9760-48D3-A60B-842EC75A70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73F7F4-3040-44FB-9D5D-5D9E176E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4D765E2-0D3A-42C2-8C07-AE84CEB89383}"/>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6" name="Footer Placeholder 5">
            <a:extLst>
              <a:ext uri="{FF2B5EF4-FFF2-40B4-BE49-F238E27FC236}">
                <a16:creationId xmlns:a16="http://schemas.microsoft.com/office/drawing/2014/main" id="{2AB4E6A9-C0FF-400C-BBC1-52EEBBBA27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3D195E-CFC2-4F19-8B83-747660B90FD1}"/>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4086553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967A1-65CA-4541-BD75-0BE2D47C94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390D90-C9B4-4BF4-B242-9EB7FC0C8D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E5B209-092C-4CE1-AA9C-30ED56720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1749-7DA1-46F8-835F-9B5A27493F35}"/>
              </a:ext>
            </a:extLst>
          </p:cNvPr>
          <p:cNvSpPr>
            <a:spLocks noGrp="1"/>
          </p:cNvSpPr>
          <p:nvPr>
            <p:ph type="dt" sz="half" idx="10"/>
          </p:nvPr>
        </p:nvSpPr>
        <p:spPr/>
        <p:txBody>
          <a:bodyPr/>
          <a:lstStyle/>
          <a:p>
            <a:fld id="{B3CA3943-6C20-4894-85AE-2989773A628E}" type="datetimeFigureOut">
              <a:rPr lang="en-US" smtClean="0"/>
              <a:t>10/28/2017</a:t>
            </a:fld>
            <a:endParaRPr lang="en-US"/>
          </a:p>
        </p:txBody>
      </p:sp>
      <p:sp>
        <p:nvSpPr>
          <p:cNvPr id="6" name="Footer Placeholder 5">
            <a:extLst>
              <a:ext uri="{FF2B5EF4-FFF2-40B4-BE49-F238E27FC236}">
                <a16:creationId xmlns:a16="http://schemas.microsoft.com/office/drawing/2014/main" id="{4ED76928-CC4F-494F-B7C7-53C78F3FA8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C383CF-3893-4220-9767-5F4EBC86F959}"/>
              </a:ext>
            </a:extLst>
          </p:cNvPr>
          <p:cNvSpPr>
            <a:spLocks noGrp="1"/>
          </p:cNvSpPr>
          <p:nvPr>
            <p:ph type="sldNum" sz="quarter" idx="12"/>
          </p:nvPr>
        </p:nvSpPr>
        <p:spPr/>
        <p:txBody>
          <a:bodyPr/>
          <a:lstStyle/>
          <a:p>
            <a:fld id="{24941EDF-F436-48A5-88E7-0FA33FD00629}" type="slidenum">
              <a:rPr lang="en-US" smtClean="0"/>
              <a:t>‹#›</a:t>
            </a:fld>
            <a:endParaRPr lang="en-US"/>
          </a:p>
        </p:txBody>
      </p:sp>
    </p:spTree>
    <p:extLst>
      <p:ext uri="{BB962C8B-B14F-4D97-AF65-F5344CB8AC3E}">
        <p14:creationId xmlns:p14="http://schemas.microsoft.com/office/powerpoint/2010/main" val="3011803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EEDBB4-1B36-4321-9E3F-8325D99184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5A137F-4E26-48BD-A061-F05647A67C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DFFF55-6033-4589-B25C-A7A31B3072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CA3943-6C20-4894-85AE-2989773A628E}" type="datetimeFigureOut">
              <a:rPr lang="en-US" smtClean="0"/>
              <a:t>10/28/2017</a:t>
            </a:fld>
            <a:endParaRPr lang="en-US"/>
          </a:p>
        </p:txBody>
      </p:sp>
      <p:sp>
        <p:nvSpPr>
          <p:cNvPr id="5" name="Footer Placeholder 4">
            <a:extLst>
              <a:ext uri="{FF2B5EF4-FFF2-40B4-BE49-F238E27FC236}">
                <a16:creationId xmlns:a16="http://schemas.microsoft.com/office/drawing/2014/main" id="{7DE9D6D8-51C3-42EE-8CBD-63AACCF6B4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E1F316-F85A-43CE-A45D-297E7BD3A5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941EDF-F436-48A5-88E7-0FA33FD00629}" type="slidenum">
              <a:rPr lang="en-US" smtClean="0"/>
              <a:t>‹#›</a:t>
            </a:fld>
            <a:endParaRPr lang="en-US"/>
          </a:p>
        </p:txBody>
      </p:sp>
    </p:spTree>
    <p:extLst>
      <p:ext uri="{BB962C8B-B14F-4D97-AF65-F5344CB8AC3E}">
        <p14:creationId xmlns:p14="http://schemas.microsoft.com/office/powerpoint/2010/main" val="1078371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microsoft.com/en-us/sharepoint/dev/spfx/roadmap"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active-directory/develop/active-directory-appmodel-v2-overview" TargetMode="External"/><Relationship Id="rId2" Type="http://schemas.openxmlformats.org/officeDocument/2006/relationships/hyperlink" Target="https://apps.dev.microsoft.co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jpe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 Id="rId5" Type="http://schemas.openxmlformats.org/officeDocument/2006/relationships/image" Target="../media/image20.png"/><Relationship Id="rId4" Type="http://schemas.openxmlformats.org/officeDocument/2006/relationships/image" Target="../media/image19.png"/></Relationships>
</file>

<file path=ppt/slides/_rels/slide40.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jpe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1B2258F-86CA-4D4D-8270-BC05FCDEBFB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http://sympmarc.com/spsnewengland/wp-content/uploads/2017/07/cropped-cropped-new_england_driveway4.jpg">
            <a:extLst>
              <a:ext uri="{FF2B5EF4-FFF2-40B4-BE49-F238E27FC236}">
                <a16:creationId xmlns:a16="http://schemas.microsoft.com/office/drawing/2014/main" id="{9D8C95A0-1D0E-4AB4-A7FB-BD3D704734C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l="1927" r="27407"/>
          <a:stretch/>
        </p:blipFill>
        <p:spPr bwMode="auto">
          <a:xfrm>
            <a:off x="20" y="0"/>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82471C7-8A1E-41D7-BF3D-C9488B8B0A7E}"/>
              </a:ext>
            </a:extLst>
          </p:cNvPr>
          <p:cNvSpPr>
            <a:spLocks noGrp="1"/>
          </p:cNvSpPr>
          <p:nvPr>
            <p:ph type="ctrTitle"/>
          </p:nvPr>
        </p:nvSpPr>
        <p:spPr>
          <a:xfrm>
            <a:off x="1524000" y="1122362"/>
            <a:ext cx="9144000" cy="2900518"/>
          </a:xfrm>
        </p:spPr>
        <p:txBody>
          <a:bodyPr>
            <a:normAutofit/>
          </a:bodyPr>
          <a:lstStyle/>
          <a:p>
            <a:r>
              <a:rPr lang="en-US" sz="5100">
                <a:solidFill>
                  <a:srgbClr val="FFFFFF"/>
                </a:solidFill>
              </a:rPr>
              <a:t>App registration for Modern SharePoint development: Unlock the mysteries of the Azure Key vault</a:t>
            </a:r>
            <a:endParaRPr lang="LID4096" sz="5100">
              <a:solidFill>
                <a:srgbClr val="FFFFFF"/>
              </a:solidFill>
            </a:endParaRPr>
          </a:p>
        </p:txBody>
      </p:sp>
      <p:sp>
        <p:nvSpPr>
          <p:cNvPr id="3" name="Subtitle 2">
            <a:extLst>
              <a:ext uri="{FF2B5EF4-FFF2-40B4-BE49-F238E27FC236}">
                <a16:creationId xmlns:a16="http://schemas.microsoft.com/office/drawing/2014/main" id="{63A63B93-306D-41AD-957B-DFF0EBD5DBF2}"/>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By David Opdendries</a:t>
            </a:r>
            <a:endParaRPr lang="LID4096">
              <a:solidFill>
                <a:srgbClr val="FFFFFF"/>
              </a:solidFill>
            </a:endParaRPr>
          </a:p>
        </p:txBody>
      </p:sp>
      <p:pic>
        <p:nvPicPr>
          <p:cNvPr id="2052" name="Picture 4" descr="SharePoint Saturday New England 2017">
            <a:extLst>
              <a:ext uri="{FF2B5EF4-FFF2-40B4-BE49-F238E27FC236}">
                <a16:creationId xmlns:a16="http://schemas.microsoft.com/office/drawing/2014/main" id="{301BBF08-5474-4FCC-8267-950E5DBE9E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4909" y="4772444"/>
            <a:ext cx="3847840" cy="1751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89463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7F030-C40D-4263-AFDA-10182406FB14}"/>
              </a:ext>
            </a:extLst>
          </p:cNvPr>
          <p:cNvSpPr>
            <a:spLocks noGrp="1"/>
          </p:cNvSpPr>
          <p:nvPr>
            <p:ph type="title"/>
          </p:nvPr>
        </p:nvSpPr>
        <p:spPr/>
        <p:txBody>
          <a:bodyPr/>
          <a:lstStyle/>
          <a:p>
            <a:r>
              <a:rPr lang="en-US" dirty="0"/>
              <a:t>RoadMap</a:t>
            </a:r>
            <a:endParaRPr lang="LID4096" dirty="0"/>
          </a:p>
        </p:txBody>
      </p:sp>
      <p:pic>
        <p:nvPicPr>
          <p:cNvPr id="4" name="Content Placeholder 3">
            <a:extLst>
              <a:ext uri="{FF2B5EF4-FFF2-40B4-BE49-F238E27FC236}">
                <a16:creationId xmlns:a16="http://schemas.microsoft.com/office/drawing/2014/main" id="{38573856-150D-43EB-87D4-03DBF25989E8}"/>
              </a:ext>
            </a:extLst>
          </p:cNvPr>
          <p:cNvPicPr>
            <a:picLocks noGrp="1" noChangeAspect="1"/>
          </p:cNvPicPr>
          <p:nvPr>
            <p:ph idx="1"/>
          </p:nvPr>
        </p:nvPicPr>
        <p:blipFill>
          <a:blip r:embed="rId2"/>
          <a:stretch>
            <a:fillRect/>
          </a:stretch>
        </p:blipFill>
        <p:spPr>
          <a:xfrm>
            <a:off x="500149" y="2230221"/>
            <a:ext cx="10515600" cy="2336800"/>
          </a:xfrm>
          <a:prstGeom prst="rect">
            <a:avLst/>
          </a:prstGeom>
        </p:spPr>
      </p:pic>
      <p:sp>
        <p:nvSpPr>
          <p:cNvPr id="5" name="Rectangle 4">
            <a:extLst>
              <a:ext uri="{FF2B5EF4-FFF2-40B4-BE49-F238E27FC236}">
                <a16:creationId xmlns:a16="http://schemas.microsoft.com/office/drawing/2014/main" id="{A3931AA4-480B-45C4-AE60-5654406B62E5}"/>
              </a:ext>
            </a:extLst>
          </p:cNvPr>
          <p:cNvSpPr/>
          <p:nvPr/>
        </p:nvSpPr>
        <p:spPr>
          <a:xfrm>
            <a:off x="1158239" y="1631711"/>
            <a:ext cx="9365673" cy="369332"/>
          </a:xfrm>
          <a:prstGeom prst="rect">
            <a:avLst/>
          </a:prstGeom>
        </p:spPr>
        <p:txBody>
          <a:bodyPr wrap="square">
            <a:spAutoFit/>
          </a:bodyPr>
          <a:lstStyle/>
          <a:p>
            <a:r>
              <a:rPr lang="LID4096" dirty="0">
                <a:hlinkClick r:id="rId3"/>
              </a:rPr>
              <a:t>https://docs.microsoft.com/en-us/sharepoint/dev/spfx/roadmap</a:t>
            </a:r>
            <a:r>
              <a:rPr lang="en-US" dirty="0"/>
              <a:t> </a:t>
            </a:r>
            <a:endParaRPr lang="LID4096" dirty="0"/>
          </a:p>
        </p:txBody>
      </p:sp>
    </p:spTree>
    <p:extLst>
      <p:ext uri="{BB962C8B-B14F-4D97-AF65-F5344CB8AC3E}">
        <p14:creationId xmlns:p14="http://schemas.microsoft.com/office/powerpoint/2010/main" val="4093912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C615A1-3D6F-48FA-ACB7-EB323809D772}"/>
              </a:ext>
            </a:extLst>
          </p:cNvPr>
          <p:cNvSpPr>
            <a:spLocks noGrp="1"/>
          </p:cNvSpPr>
          <p:nvPr>
            <p:ph type="title"/>
          </p:nvPr>
        </p:nvSpPr>
        <p:spPr>
          <a:xfrm>
            <a:off x="642257" y="4525347"/>
            <a:ext cx="6939722" cy="1737360"/>
          </a:xfrm>
        </p:spPr>
        <p:txBody>
          <a:bodyPr vert="horz" lIns="91440" tIns="45720" rIns="91440" bIns="45720" rtlCol="0" anchor="ctr">
            <a:normAutofit/>
          </a:bodyPr>
          <a:lstStyle/>
          <a:p>
            <a:pPr lvl="0" algn="ctr"/>
            <a:r>
              <a:rPr lang="en-US" sz="5100" kern="1200" dirty="0">
                <a:solidFill>
                  <a:schemeClr val="tx1"/>
                </a:solidFill>
                <a:latin typeface="+mj-lt"/>
                <a:ea typeface="+mj-ea"/>
                <a:cs typeface="+mj-cs"/>
              </a:rPr>
              <a:t>Azure AD App Registration Introduction.</a:t>
            </a:r>
          </a:p>
        </p:txBody>
      </p:sp>
      <p:pic>
        <p:nvPicPr>
          <p:cNvPr id="3074" name="Picture 2" descr="Image result for azure ad">
            <a:extLst>
              <a:ext uri="{FF2B5EF4-FFF2-40B4-BE49-F238E27FC236}">
                <a16:creationId xmlns:a16="http://schemas.microsoft.com/office/drawing/2014/main" id="{091831B4-0E9F-4C5C-BFE4-8136AB9B15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7907" y="4212927"/>
            <a:ext cx="2362200" cy="236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7795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C03BC-D628-48E5-8842-6F196975D277}"/>
              </a:ext>
            </a:extLst>
          </p:cNvPr>
          <p:cNvSpPr>
            <a:spLocks noGrp="1"/>
          </p:cNvSpPr>
          <p:nvPr>
            <p:ph type="title"/>
          </p:nvPr>
        </p:nvSpPr>
        <p:spPr/>
        <p:txBody>
          <a:bodyPr/>
          <a:lstStyle/>
          <a:p>
            <a:r>
              <a:rPr lang="en-US" dirty="0"/>
              <a:t>Appregnew.aspx vs Azure AD App Registration</a:t>
            </a:r>
            <a:endParaRPr lang="LID4096" dirty="0"/>
          </a:p>
        </p:txBody>
      </p:sp>
      <p:sp>
        <p:nvSpPr>
          <p:cNvPr id="3" name="Text Placeholder 2">
            <a:extLst>
              <a:ext uri="{FF2B5EF4-FFF2-40B4-BE49-F238E27FC236}">
                <a16:creationId xmlns:a16="http://schemas.microsoft.com/office/drawing/2014/main" id="{58A86F7E-BA1B-48DF-BE48-2A300E5B6498}"/>
              </a:ext>
            </a:extLst>
          </p:cNvPr>
          <p:cNvSpPr>
            <a:spLocks noGrp="1"/>
          </p:cNvSpPr>
          <p:nvPr>
            <p:ph type="body" idx="1"/>
          </p:nvPr>
        </p:nvSpPr>
        <p:spPr>
          <a:xfrm>
            <a:off x="839788" y="1681163"/>
            <a:ext cx="5157787" cy="524481"/>
          </a:xfrm>
        </p:spPr>
        <p:txBody>
          <a:bodyPr/>
          <a:lstStyle/>
          <a:p>
            <a:r>
              <a:rPr lang="en-US" dirty="0"/>
              <a:t>Appregnew.aspx / appinv.aspx</a:t>
            </a:r>
            <a:endParaRPr lang="LID4096" dirty="0"/>
          </a:p>
        </p:txBody>
      </p:sp>
      <p:sp>
        <p:nvSpPr>
          <p:cNvPr id="4" name="Content Placeholder 3">
            <a:extLst>
              <a:ext uri="{FF2B5EF4-FFF2-40B4-BE49-F238E27FC236}">
                <a16:creationId xmlns:a16="http://schemas.microsoft.com/office/drawing/2014/main" id="{795EF566-1134-4C6A-B01B-BF17DDBC9968}"/>
              </a:ext>
            </a:extLst>
          </p:cNvPr>
          <p:cNvSpPr>
            <a:spLocks noGrp="1"/>
          </p:cNvSpPr>
          <p:nvPr>
            <p:ph sz="half" idx="2"/>
          </p:nvPr>
        </p:nvSpPr>
        <p:spPr/>
        <p:txBody>
          <a:bodyPr/>
          <a:lstStyle/>
          <a:p>
            <a:r>
              <a:rPr lang="en-US" dirty="0"/>
              <a:t>Can fine tune permissions</a:t>
            </a:r>
          </a:p>
          <a:p>
            <a:pPr lvl="1"/>
            <a:r>
              <a:rPr lang="en-US" dirty="0"/>
              <a:t>List permissions</a:t>
            </a:r>
          </a:p>
          <a:p>
            <a:pPr lvl="1"/>
            <a:r>
              <a:rPr lang="en-US" dirty="0"/>
              <a:t>Web permissions</a:t>
            </a:r>
          </a:p>
          <a:p>
            <a:r>
              <a:rPr lang="en-US" dirty="0"/>
              <a:t>Secret expires after 1 year</a:t>
            </a:r>
          </a:p>
          <a:p>
            <a:r>
              <a:rPr lang="en-US" dirty="0"/>
              <a:t>Secrets administrated via PowerShell</a:t>
            </a:r>
          </a:p>
          <a:p>
            <a:r>
              <a:rPr lang="en-US" dirty="0"/>
              <a:t>Uses ACS in the background</a:t>
            </a:r>
          </a:p>
        </p:txBody>
      </p:sp>
      <p:sp>
        <p:nvSpPr>
          <p:cNvPr id="5" name="Text Placeholder 4">
            <a:extLst>
              <a:ext uri="{FF2B5EF4-FFF2-40B4-BE49-F238E27FC236}">
                <a16:creationId xmlns:a16="http://schemas.microsoft.com/office/drawing/2014/main" id="{CF19A3A5-033F-465C-9306-5EECFB8216F1}"/>
              </a:ext>
            </a:extLst>
          </p:cNvPr>
          <p:cNvSpPr>
            <a:spLocks noGrp="1"/>
          </p:cNvSpPr>
          <p:nvPr>
            <p:ph type="body" sz="quarter" idx="3"/>
          </p:nvPr>
        </p:nvSpPr>
        <p:spPr>
          <a:xfrm>
            <a:off x="6172200" y="1681163"/>
            <a:ext cx="5183188" cy="524481"/>
          </a:xfrm>
        </p:spPr>
        <p:txBody>
          <a:bodyPr/>
          <a:lstStyle/>
          <a:p>
            <a:r>
              <a:rPr lang="en-US" dirty="0"/>
              <a:t>Azure AD app registration</a:t>
            </a:r>
            <a:endParaRPr lang="LID4096" dirty="0"/>
          </a:p>
        </p:txBody>
      </p:sp>
      <p:sp>
        <p:nvSpPr>
          <p:cNvPr id="6" name="Content Placeholder 5">
            <a:extLst>
              <a:ext uri="{FF2B5EF4-FFF2-40B4-BE49-F238E27FC236}">
                <a16:creationId xmlns:a16="http://schemas.microsoft.com/office/drawing/2014/main" id="{33D7608B-BCAB-4440-BD78-E1A61BC9516F}"/>
              </a:ext>
            </a:extLst>
          </p:cNvPr>
          <p:cNvSpPr>
            <a:spLocks noGrp="1"/>
          </p:cNvSpPr>
          <p:nvPr>
            <p:ph sz="quarter" idx="4"/>
          </p:nvPr>
        </p:nvSpPr>
        <p:spPr/>
        <p:txBody>
          <a:bodyPr/>
          <a:lstStyle/>
          <a:p>
            <a:r>
              <a:rPr lang="en-US" dirty="0"/>
              <a:t>Contains UI for administration</a:t>
            </a:r>
          </a:p>
          <a:p>
            <a:r>
              <a:rPr lang="en-US" dirty="0"/>
              <a:t>Several secrets can be used</a:t>
            </a:r>
          </a:p>
          <a:p>
            <a:r>
              <a:rPr lang="en-US" dirty="0"/>
              <a:t>Easier Administration</a:t>
            </a:r>
          </a:p>
          <a:p>
            <a:r>
              <a:rPr lang="en-US" dirty="0"/>
              <a:t>Once Client ID for both SharePoint and the Graph</a:t>
            </a:r>
          </a:p>
          <a:p>
            <a:r>
              <a:rPr lang="en-US" dirty="0"/>
              <a:t>Can set expiry date of secrets</a:t>
            </a:r>
          </a:p>
        </p:txBody>
      </p:sp>
    </p:spTree>
    <p:extLst>
      <p:ext uri="{BB962C8B-B14F-4D97-AF65-F5344CB8AC3E}">
        <p14:creationId xmlns:p14="http://schemas.microsoft.com/office/powerpoint/2010/main" val="2463535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C4C00-0DB3-4BBC-8391-EC5DEFF36BC6}"/>
              </a:ext>
            </a:extLst>
          </p:cNvPr>
          <p:cNvSpPr>
            <a:spLocks noGrp="1"/>
          </p:cNvSpPr>
          <p:nvPr>
            <p:ph type="title"/>
          </p:nvPr>
        </p:nvSpPr>
        <p:spPr/>
        <p:txBody>
          <a:bodyPr/>
          <a:lstStyle/>
          <a:p>
            <a:r>
              <a:rPr lang="en-US" dirty="0"/>
              <a:t>Types of Authentication</a:t>
            </a:r>
            <a:endParaRPr lang="LID4096" dirty="0"/>
          </a:p>
        </p:txBody>
      </p:sp>
      <p:sp>
        <p:nvSpPr>
          <p:cNvPr id="3" name="Content Placeholder 2">
            <a:extLst>
              <a:ext uri="{FF2B5EF4-FFF2-40B4-BE49-F238E27FC236}">
                <a16:creationId xmlns:a16="http://schemas.microsoft.com/office/drawing/2014/main" id="{F1A01F5F-0A14-4FD4-9621-758B1525E717}"/>
              </a:ext>
            </a:extLst>
          </p:cNvPr>
          <p:cNvSpPr>
            <a:spLocks noGrp="1"/>
          </p:cNvSpPr>
          <p:nvPr>
            <p:ph idx="1"/>
          </p:nvPr>
        </p:nvSpPr>
        <p:spPr/>
        <p:txBody>
          <a:bodyPr/>
          <a:lstStyle/>
          <a:p>
            <a:r>
              <a:rPr lang="en-US" dirty="0"/>
              <a:t>User Only : SPFx, code running on a SharePoint site</a:t>
            </a:r>
          </a:p>
          <a:p>
            <a:r>
              <a:rPr lang="en-US" dirty="0"/>
              <a:t>App Only: Applications Permissions only</a:t>
            </a:r>
          </a:p>
          <a:p>
            <a:r>
              <a:rPr lang="en-US" dirty="0"/>
              <a:t>User / App : Both the user and the App need access to the resource</a:t>
            </a:r>
            <a:endParaRPr lang="LID4096" dirty="0"/>
          </a:p>
        </p:txBody>
      </p:sp>
    </p:spTree>
    <p:extLst>
      <p:ext uri="{BB962C8B-B14F-4D97-AF65-F5344CB8AC3E}">
        <p14:creationId xmlns:p14="http://schemas.microsoft.com/office/powerpoint/2010/main" val="394088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E0335-F886-4A14-9303-B68259FCA52B}"/>
              </a:ext>
            </a:extLst>
          </p:cNvPr>
          <p:cNvSpPr>
            <a:spLocks noGrp="1"/>
          </p:cNvSpPr>
          <p:nvPr>
            <p:ph type="title"/>
          </p:nvPr>
        </p:nvSpPr>
        <p:spPr>
          <a:xfrm>
            <a:off x="838200" y="365125"/>
            <a:ext cx="10515600" cy="1325563"/>
          </a:xfrm>
        </p:spPr>
        <p:txBody>
          <a:bodyPr/>
          <a:lstStyle/>
          <a:p>
            <a:r>
              <a:rPr lang="en-US" dirty="0"/>
              <a:t>How to register an application</a:t>
            </a:r>
            <a:endParaRPr lang="LID4096" dirty="0"/>
          </a:p>
        </p:txBody>
      </p:sp>
      <p:sp>
        <p:nvSpPr>
          <p:cNvPr id="3" name="Content Placeholder 2">
            <a:extLst>
              <a:ext uri="{FF2B5EF4-FFF2-40B4-BE49-F238E27FC236}">
                <a16:creationId xmlns:a16="http://schemas.microsoft.com/office/drawing/2014/main" id="{2AA847E1-F549-48FC-BF56-76B1959FC886}"/>
              </a:ext>
            </a:extLst>
          </p:cNvPr>
          <p:cNvSpPr>
            <a:spLocks noGrp="1"/>
          </p:cNvSpPr>
          <p:nvPr>
            <p:ph idx="1"/>
          </p:nvPr>
        </p:nvSpPr>
        <p:spPr/>
        <p:txBody>
          <a:bodyPr/>
          <a:lstStyle/>
          <a:p>
            <a:r>
              <a:rPr lang="en-US" dirty="0"/>
              <a:t>Through the Azure Portal under Azure Active Directory -&gt; App Registrations</a:t>
            </a:r>
          </a:p>
          <a:p>
            <a:r>
              <a:rPr lang="en-US" dirty="0"/>
              <a:t>Microsoft app registration portal : </a:t>
            </a:r>
            <a:r>
              <a:rPr lang="en-US" dirty="0">
                <a:hlinkClick r:id="rId2"/>
              </a:rPr>
              <a:t>https://apps.dev.microsoft.com/</a:t>
            </a:r>
            <a:r>
              <a:rPr lang="en-US" dirty="0"/>
              <a:t> </a:t>
            </a:r>
          </a:p>
          <a:p>
            <a:pPr lvl="1"/>
            <a:r>
              <a:rPr lang="en-US" dirty="0"/>
              <a:t> </a:t>
            </a:r>
            <a:r>
              <a:rPr lang="en-US" dirty="0">
                <a:hlinkClick r:id="rId3"/>
              </a:rPr>
              <a:t>https://docs.microsoft.com/en-us/azure/active-directory/develop/active-directory-appmodel-v2-overview</a:t>
            </a:r>
            <a:endParaRPr lang="en-US" dirty="0"/>
          </a:p>
          <a:p>
            <a:endParaRPr lang="LID4096" dirty="0"/>
          </a:p>
        </p:txBody>
      </p:sp>
    </p:spTree>
    <p:extLst>
      <p:ext uri="{BB962C8B-B14F-4D97-AF65-F5344CB8AC3E}">
        <p14:creationId xmlns:p14="http://schemas.microsoft.com/office/powerpoint/2010/main" val="3279731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51F05E5-3A6C-4A67-AF08-91FBB2127569}"/>
              </a:ext>
            </a:extLst>
          </p:cNvPr>
          <p:cNvPicPr>
            <a:picLocks noGrp="1" noChangeAspect="1"/>
          </p:cNvPicPr>
          <p:nvPr>
            <p:ph idx="1"/>
          </p:nvPr>
        </p:nvPicPr>
        <p:blipFill>
          <a:blip r:embed="rId2"/>
          <a:stretch>
            <a:fillRect/>
          </a:stretch>
        </p:blipFill>
        <p:spPr>
          <a:xfrm>
            <a:off x="2434167" y="1675227"/>
            <a:ext cx="7323665" cy="4394199"/>
          </a:xfrm>
          <a:prstGeom prst="rect">
            <a:avLst/>
          </a:prstGeom>
        </p:spPr>
      </p:pic>
      <p:sp>
        <p:nvSpPr>
          <p:cNvPr id="2" name="Title 1">
            <a:extLst>
              <a:ext uri="{FF2B5EF4-FFF2-40B4-BE49-F238E27FC236}">
                <a16:creationId xmlns:a16="http://schemas.microsoft.com/office/drawing/2014/main" id="{541AAB06-CF7D-48E3-BDB2-216CA87FF28A}"/>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r>
              <a:rPr lang="en-US" sz="3000" kern="1200">
                <a:solidFill>
                  <a:schemeClr val="bg1"/>
                </a:solidFill>
                <a:latin typeface="+mj-lt"/>
                <a:ea typeface="+mj-ea"/>
                <a:cs typeface="+mj-cs"/>
              </a:rPr>
              <a:t>Application ID = Client ID</a:t>
            </a:r>
          </a:p>
        </p:txBody>
      </p:sp>
    </p:spTree>
    <p:extLst>
      <p:ext uri="{BB962C8B-B14F-4D97-AF65-F5344CB8AC3E}">
        <p14:creationId xmlns:p14="http://schemas.microsoft.com/office/powerpoint/2010/main" val="661114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01EB0CE-9622-40A4-946D-421582CC461B}"/>
              </a:ext>
            </a:extLst>
          </p:cNvPr>
          <p:cNvPicPr>
            <a:picLocks noGrp="1" noChangeAspect="1"/>
          </p:cNvPicPr>
          <p:nvPr>
            <p:ph idx="1"/>
          </p:nvPr>
        </p:nvPicPr>
        <p:blipFill>
          <a:blip r:embed="rId2"/>
          <a:stretch>
            <a:fillRect/>
          </a:stretch>
        </p:blipFill>
        <p:spPr>
          <a:xfrm>
            <a:off x="643467" y="2250198"/>
            <a:ext cx="10905066" cy="3244256"/>
          </a:xfrm>
          <a:prstGeom prst="rect">
            <a:avLst/>
          </a:prstGeom>
        </p:spPr>
      </p:pic>
      <p:sp>
        <p:nvSpPr>
          <p:cNvPr id="2" name="Title 1">
            <a:extLst>
              <a:ext uri="{FF2B5EF4-FFF2-40B4-BE49-F238E27FC236}">
                <a16:creationId xmlns:a16="http://schemas.microsoft.com/office/drawing/2014/main" id="{34FF18D6-6634-4F81-9E3E-6151D2E82F3B}"/>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Keys = </a:t>
            </a:r>
            <a:r>
              <a:rPr lang="en-US" sz="3200" kern="1200" dirty="0" err="1">
                <a:solidFill>
                  <a:schemeClr val="bg1"/>
                </a:solidFill>
                <a:latin typeface="+mj-lt"/>
                <a:ea typeface="+mj-ea"/>
                <a:cs typeface="+mj-cs"/>
              </a:rPr>
              <a:t>ClientSecrets</a:t>
            </a:r>
            <a:endParaRPr lang="en-US" sz="3200" kern="1200" dirty="0">
              <a:solidFill>
                <a:schemeClr val="bg1"/>
              </a:solidFill>
              <a:latin typeface="+mj-lt"/>
              <a:ea typeface="+mj-ea"/>
              <a:cs typeface="+mj-cs"/>
            </a:endParaRPr>
          </a:p>
        </p:txBody>
      </p:sp>
    </p:spTree>
    <p:extLst>
      <p:ext uri="{BB962C8B-B14F-4D97-AF65-F5344CB8AC3E}">
        <p14:creationId xmlns:p14="http://schemas.microsoft.com/office/powerpoint/2010/main" val="3511533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47C8CCB-F95D-4249-92DD-651249D3535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C37A0E2-FFCC-43D2-B574-A445C4F889DF}"/>
              </a:ext>
            </a:extLst>
          </p:cNvPr>
          <p:cNvPicPr>
            <a:picLocks noGrp="1" noChangeAspect="1"/>
          </p:cNvPicPr>
          <p:nvPr>
            <p:ph idx="1"/>
          </p:nvPr>
        </p:nvPicPr>
        <p:blipFill>
          <a:blip r:embed="rId2"/>
          <a:stretch>
            <a:fillRect/>
          </a:stretch>
        </p:blipFill>
        <p:spPr>
          <a:xfrm>
            <a:off x="2294313" y="149630"/>
            <a:ext cx="9737953" cy="7254774"/>
          </a:xfrm>
          <a:prstGeom prst="rect">
            <a:avLst/>
          </a:prstGeom>
        </p:spPr>
      </p:pic>
      <p:sp>
        <p:nvSpPr>
          <p:cNvPr id="2" name="Title 1">
            <a:extLst>
              <a:ext uri="{FF2B5EF4-FFF2-40B4-BE49-F238E27FC236}">
                <a16:creationId xmlns:a16="http://schemas.microsoft.com/office/drawing/2014/main" id="{4A4A27D8-CCF3-44DB-B952-07EA07511042}"/>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2600" kern="1200">
                <a:solidFill>
                  <a:schemeClr val="bg1"/>
                </a:solidFill>
                <a:latin typeface="+mj-lt"/>
                <a:ea typeface="+mj-ea"/>
                <a:cs typeface="+mj-cs"/>
              </a:rPr>
              <a:t>Give your application permissions</a:t>
            </a:r>
          </a:p>
        </p:txBody>
      </p:sp>
    </p:spTree>
    <p:extLst>
      <p:ext uri="{BB962C8B-B14F-4D97-AF65-F5344CB8AC3E}">
        <p14:creationId xmlns:p14="http://schemas.microsoft.com/office/powerpoint/2010/main" val="4209296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5445C6-DD42-4979-86FF-03730E8C6DB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45000665-DFC7-417E-8FD7-516A0F15C97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1BBCF1B-F6F8-4201-B4EB-1C6DC41B4DFA}"/>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Demo</a:t>
            </a:r>
          </a:p>
        </p:txBody>
      </p:sp>
    </p:spTree>
    <p:extLst>
      <p:ext uri="{BB962C8B-B14F-4D97-AF65-F5344CB8AC3E}">
        <p14:creationId xmlns:p14="http://schemas.microsoft.com/office/powerpoint/2010/main" val="2676661927"/>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4661F2A-EC62-42F8-AE26-8CCF39BAEEC3}"/>
              </a:ext>
            </a:extLst>
          </p:cNvPr>
          <p:cNvSpPr>
            <a:spLocks noGrp="1"/>
          </p:cNvSpPr>
          <p:nvPr>
            <p:ph type="ctrTitle"/>
          </p:nvPr>
        </p:nvSpPr>
        <p:spPr>
          <a:xfrm>
            <a:off x="642257" y="4525347"/>
            <a:ext cx="6939722" cy="1737360"/>
          </a:xfrm>
        </p:spPr>
        <p:txBody>
          <a:bodyPr anchor="ctr">
            <a:normAutofit/>
          </a:bodyPr>
          <a:lstStyle/>
          <a:p>
            <a:pPr algn="r"/>
            <a:r>
              <a:rPr lang="en-US" sz="5100" dirty="0"/>
              <a:t>App only authentication</a:t>
            </a:r>
            <a:br>
              <a:rPr lang="en-US" sz="5100" dirty="0"/>
            </a:br>
            <a:endParaRPr lang="LID4096" sz="5100" dirty="0"/>
          </a:p>
        </p:txBody>
      </p:sp>
      <p:sp>
        <p:nvSpPr>
          <p:cNvPr id="3" name="Subtitle 2">
            <a:extLst>
              <a:ext uri="{FF2B5EF4-FFF2-40B4-BE49-F238E27FC236}">
                <a16:creationId xmlns:a16="http://schemas.microsoft.com/office/drawing/2014/main" id="{B3222613-11C2-40F9-B5B7-AA4582E47796}"/>
              </a:ext>
            </a:extLst>
          </p:cNvPr>
          <p:cNvSpPr>
            <a:spLocks noGrp="1"/>
          </p:cNvSpPr>
          <p:nvPr>
            <p:ph type="subTitle" idx="1"/>
          </p:nvPr>
        </p:nvSpPr>
        <p:spPr>
          <a:xfrm>
            <a:off x="8050762" y="4525347"/>
            <a:ext cx="3211288" cy="1737360"/>
          </a:xfrm>
        </p:spPr>
        <p:txBody>
          <a:bodyPr anchor="ctr">
            <a:normAutofit/>
          </a:bodyPr>
          <a:lstStyle/>
          <a:p>
            <a:pPr algn="l"/>
            <a:endParaRPr lang="LID4096" dirty="0"/>
          </a:p>
        </p:txBody>
      </p:sp>
    </p:spTree>
    <p:extLst>
      <p:ext uri="{BB962C8B-B14F-4D97-AF65-F5344CB8AC3E}">
        <p14:creationId xmlns:p14="http://schemas.microsoft.com/office/powerpoint/2010/main" val="263582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A9473B-01F2-4587-97C5-46C52E9B91F3}"/>
              </a:ext>
            </a:extLst>
          </p:cNvPr>
          <p:cNvPicPr>
            <a:picLocks noChangeAspect="1"/>
          </p:cNvPicPr>
          <p:nvPr/>
        </p:nvPicPr>
        <p:blipFill>
          <a:blip r:embed="rId2"/>
          <a:stretch>
            <a:fillRect/>
          </a:stretch>
        </p:blipFill>
        <p:spPr>
          <a:xfrm>
            <a:off x="939240" y="234383"/>
            <a:ext cx="2597171" cy="1376207"/>
          </a:xfrm>
          <a:prstGeom prst="rect">
            <a:avLst/>
          </a:prstGeom>
        </p:spPr>
      </p:pic>
      <p:sp>
        <p:nvSpPr>
          <p:cNvPr id="6" name="Rectangle 5">
            <a:extLst>
              <a:ext uri="{FF2B5EF4-FFF2-40B4-BE49-F238E27FC236}">
                <a16:creationId xmlns:a16="http://schemas.microsoft.com/office/drawing/2014/main" id="{F1F5D9E6-E795-41E5-B87C-529ADDBCAD98}"/>
              </a:ext>
            </a:extLst>
          </p:cNvPr>
          <p:cNvSpPr/>
          <p:nvPr/>
        </p:nvSpPr>
        <p:spPr>
          <a:xfrm>
            <a:off x="4087011" y="460822"/>
            <a:ext cx="6886693" cy="923330"/>
          </a:xfrm>
          <a:prstGeom prst="rect">
            <a:avLst/>
          </a:prstGeom>
          <a:noFill/>
        </p:spPr>
        <p:txBody>
          <a:bodyPr wrap="none" lIns="91440" tIns="45720" rIns="91440" bIns="45720">
            <a:spAutoFit/>
          </a:bodyPr>
          <a:lstStyle/>
          <a:p>
            <a:pPr algn="ctr"/>
            <a:r>
              <a:rPr lang="en-US" sz="5400" b="1" cap="none" spc="0">
                <a:ln w="22225">
                  <a:solidFill>
                    <a:schemeClr val="accent2"/>
                  </a:solidFill>
                  <a:prstDash val="solid"/>
                </a:ln>
                <a:solidFill>
                  <a:schemeClr val="accent2">
                    <a:lumMod val="40000"/>
                    <a:lumOff val="60000"/>
                  </a:schemeClr>
                </a:solidFill>
                <a:effectLst/>
              </a:rPr>
              <a:t>Thanks to our Sponsors</a:t>
            </a:r>
          </a:p>
        </p:txBody>
      </p:sp>
      <p:pic>
        <p:nvPicPr>
          <p:cNvPr id="7" name="Picture 6">
            <a:extLst>
              <a:ext uri="{FF2B5EF4-FFF2-40B4-BE49-F238E27FC236}">
                <a16:creationId xmlns:a16="http://schemas.microsoft.com/office/drawing/2014/main" id="{F63FC3CE-26A7-46FF-BDD0-3213B1990058}"/>
              </a:ext>
            </a:extLst>
          </p:cNvPr>
          <p:cNvPicPr>
            <a:picLocks noChangeAspect="1"/>
          </p:cNvPicPr>
          <p:nvPr/>
        </p:nvPicPr>
        <p:blipFill>
          <a:blip r:embed="rId3"/>
          <a:stretch>
            <a:fillRect/>
          </a:stretch>
        </p:blipFill>
        <p:spPr>
          <a:xfrm>
            <a:off x="2936147" y="1651944"/>
            <a:ext cx="6429236" cy="1384435"/>
          </a:xfrm>
          <a:prstGeom prst="rect">
            <a:avLst/>
          </a:prstGeom>
        </p:spPr>
      </p:pic>
      <p:pic>
        <p:nvPicPr>
          <p:cNvPr id="8" name="Content Placeholder 4">
            <a:extLst>
              <a:ext uri="{FF2B5EF4-FFF2-40B4-BE49-F238E27FC236}">
                <a16:creationId xmlns:a16="http://schemas.microsoft.com/office/drawing/2014/main" id="{BC2F09F1-35CD-4CC1-9D98-14B5738378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4374" y="3208086"/>
            <a:ext cx="1692187" cy="1299600"/>
          </a:xfrm>
          <a:prstGeom prst="rect">
            <a:avLst/>
          </a:prstGeom>
        </p:spPr>
      </p:pic>
      <p:pic>
        <p:nvPicPr>
          <p:cNvPr id="9" name="Picture 8" descr="A close up of a logo&#10;&#10;Description generated with very high confidence">
            <a:extLst>
              <a:ext uri="{FF2B5EF4-FFF2-40B4-BE49-F238E27FC236}">
                <a16:creationId xmlns:a16="http://schemas.microsoft.com/office/drawing/2014/main" id="{CA842202-93CC-4B42-A5C5-F33FD87C80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6310" y="3332657"/>
            <a:ext cx="2100914" cy="1050457"/>
          </a:xfrm>
          <a:prstGeom prst="rect">
            <a:avLst/>
          </a:prstGeom>
        </p:spPr>
      </p:pic>
      <p:pic>
        <p:nvPicPr>
          <p:cNvPr id="10" name="Picture 9">
            <a:extLst>
              <a:ext uri="{FF2B5EF4-FFF2-40B4-BE49-F238E27FC236}">
                <a16:creationId xmlns:a16="http://schemas.microsoft.com/office/drawing/2014/main" id="{8D195264-8DAF-4613-98B2-05A0D307F6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0697" y="2935991"/>
            <a:ext cx="3389320" cy="1843790"/>
          </a:xfrm>
          <a:prstGeom prst="rect">
            <a:avLst/>
          </a:prstGeom>
        </p:spPr>
      </p:pic>
      <p:pic>
        <p:nvPicPr>
          <p:cNvPr id="11" name="Picture 10">
            <a:extLst>
              <a:ext uri="{FF2B5EF4-FFF2-40B4-BE49-F238E27FC236}">
                <a16:creationId xmlns:a16="http://schemas.microsoft.com/office/drawing/2014/main" id="{725CB7F5-EDED-4C83-98F9-E9BC2B0143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53812" y="4659084"/>
            <a:ext cx="2686595" cy="664579"/>
          </a:xfrm>
          <a:prstGeom prst="rect">
            <a:avLst/>
          </a:prstGeom>
        </p:spPr>
      </p:pic>
      <p:pic>
        <p:nvPicPr>
          <p:cNvPr id="12" name="Picture 11" descr="A picture containing clipart&#10;&#10;Description generated with very high confidence">
            <a:extLst>
              <a:ext uri="{FF2B5EF4-FFF2-40B4-BE49-F238E27FC236}">
                <a16:creationId xmlns:a16="http://schemas.microsoft.com/office/drawing/2014/main" id="{4E0FF115-5DB9-47E8-8CBF-27EE5A63EA9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9851" y="4583693"/>
            <a:ext cx="2302195" cy="815361"/>
          </a:xfrm>
          <a:prstGeom prst="rect">
            <a:avLst/>
          </a:prstGeom>
        </p:spPr>
      </p:pic>
      <p:pic>
        <p:nvPicPr>
          <p:cNvPr id="13" name="Content Placeholder 4" descr="A close up of a logo&#10;&#10;Description generated with high confidence">
            <a:extLst>
              <a:ext uri="{FF2B5EF4-FFF2-40B4-BE49-F238E27FC236}">
                <a16:creationId xmlns:a16="http://schemas.microsoft.com/office/drawing/2014/main" id="{7D97CDE1-2706-4C4F-ACF6-0EE5B4B1644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3324" y="5923656"/>
            <a:ext cx="2147727" cy="595227"/>
          </a:xfrm>
          <a:prstGeom prst="rect">
            <a:avLst/>
          </a:prstGeom>
        </p:spPr>
      </p:pic>
      <p:pic>
        <p:nvPicPr>
          <p:cNvPr id="14" name="Picture 13">
            <a:extLst>
              <a:ext uri="{FF2B5EF4-FFF2-40B4-BE49-F238E27FC236}">
                <a16:creationId xmlns:a16="http://schemas.microsoft.com/office/drawing/2014/main" id="{D06ABF80-11AA-4E3E-B875-5A978E2BFF9F}"/>
              </a:ext>
            </a:extLst>
          </p:cNvPr>
          <p:cNvPicPr>
            <a:picLocks noChangeAspect="1"/>
          </p:cNvPicPr>
          <p:nvPr/>
        </p:nvPicPr>
        <p:blipFill rotWithShape="1">
          <a:blip r:embed="rId10">
            <a:extLst>
              <a:ext uri="{28A0092B-C50C-407E-A947-70E740481C1C}">
                <a14:useLocalDpi xmlns:a14="http://schemas.microsoft.com/office/drawing/2010/main" val="0"/>
              </a:ext>
            </a:extLst>
          </a:blip>
          <a:srcRect b="18195"/>
          <a:stretch/>
        </p:blipFill>
        <p:spPr>
          <a:xfrm>
            <a:off x="3570694" y="5876624"/>
            <a:ext cx="1368193" cy="689291"/>
          </a:xfrm>
          <a:prstGeom prst="rect">
            <a:avLst/>
          </a:prstGeom>
        </p:spPr>
      </p:pic>
      <p:pic>
        <p:nvPicPr>
          <p:cNvPr id="15" name="Picture 14">
            <a:extLst>
              <a:ext uri="{FF2B5EF4-FFF2-40B4-BE49-F238E27FC236}">
                <a16:creationId xmlns:a16="http://schemas.microsoft.com/office/drawing/2014/main" id="{F2609F62-3BA7-450C-9A7E-C225FE2F4E3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66102" y="5931805"/>
            <a:ext cx="2816406" cy="578928"/>
          </a:xfrm>
          <a:prstGeom prst="rect">
            <a:avLst/>
          </a:prstGeom>
        </p:spPr>
      </p:pic>
      <p:pic>
        <p:nvPicPr>
          <p:cNvPr id="3" name="Picture 2" descr="A picture containing clipart&#10;&#10;Description generated with very high confidence">
            <a:extLst>
              <a:ext uri="{FF2B5EF4-FFF2-40B4-BE49-F238E27FC236}">
                <a16:creationId xmlns:a16="http://schemas.microsoft.com/office/drawing/2014/main" id="{08250AF9-444C-456D-A630-CF0348F7B8A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45486" y="4518485"/>
            <a:ext cx="3396435" cy="945776"/>
          </a:xfrm>
          <a:prstGeom prst="rect">
            <a:avLst/>
          </a:prstGeom>
        </p:spPr>
      </p:pic>
      <p:pic>
        <p:nvPicPr>
          <p:cNvPr id="2" name="Picture 1">
            <a:extLst>
              <a:ext uri="{FF2B5EF4-FFF2-40B4-BE49-F238E27FC236}">
                <a16:creationId xmlns:a16="http://schemas.microsoft.com/office/drawing/2014/main" id="{83EAE66D-DF62-43FC-9CB2-8B13890E6E05}"/>
              </a:ext>
            </a:extLst>
          </p:cNvPr>
          <p:cNvPicPr>
            <a:picLocks noChangeAspect="1"/>
          </p:cNvPicPr>
          <p:nvPr/>
        </p:nvPicPr>
        <p:blipFill>
          <a:blip r:embed="rId13"/>
          <a:stretch>
            <a:fillRect/>
          </a:stretch>
        </p:blipFill>
        <p:spPr>
          <a:xfrm>
            <a:off x="9083930" y="5935519"/>
            <a:ext cx="2606046" cy="571501"/>
          </a:xfrm>
          <a:prstGeom prst="rect">
            <a:avLst/>
          </a:prstGeom>
        </p:spPr>
      </p:pic>
    </p:spTree>
    <p:extLst>
      <p:ext uri="{BB962C8B-B14F-4D97-AF65-F5344CB8AC3E}">
        <p14:creationId xmlns:p14="http://schemas.microsoft.com/office/powerpoint/2010/main" val="31790267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D99F9-2787-409D-8914-6220F74DD14B}"/>
              </a:ext>
            </a:extLst>
          </p:cNvPr>
          <p:cNvSpPr>
            <a:spLocks noGrp="1"/>
          </p:cNvSpPr>
          <p:nvPr>
            <p:ph type="title"/>
          </p:nvPr>
        </p:nvSpPr>
        <p:spPr/>
        <p:txBody>
          <a:bodyPr/>
          <a:lstStyle/>
          <a:p>
            <a:r>
              <a:rPr lang="en-US" dirty="0"/>
              <a:t>Getting the app only context</a:t>
            </a:r>
            <a:endParaRPr lang="LID4096" dirty="0"/>
          </a:p>
        </p:txBody>
      </p:sp>
      <p:sp>
        <p:nvSpPr>
          <p:cNvPr id="3" name="Content Placeholder 2">
            <a:extLst>
              <a:ext uri="{FF2B5EF4-FFF2-40B4-BE49-F238E27FC236}">
                <a16:creationId xmlns:a16="http://schemas.microsoft.com/office/drawing/2014/main" id="{E1F99BDB-89B0-4B07-AC92-C18A44246623}"/>
              </a:ext>
            </a:extLst>
          </p:cNvPr>
          <p:cNvSpPr>
            <a:spLocks noGrp="1"/>
          </p:cNvSpPr>
          <p:nvPr>
            <p:ph idx="1"/>
          </p:nvPr>
        </p:nvSpPr>
        <p:spPr/>
        <p:txBody>
          <a:bodyPr/>
          <a:lstStyle/>
          <a:p>
            <a:r>
              <a:rPr lang="en-US" dirty="0" err="1"/>
              <a:t>Nuget</a:t>
            </a:r>
            <a:r>
              <a:rPr lang="en-US" dirty="0"/>
              <a:t> Package </a:t>
            </a:r>
            <a:r>
              <a:rPr lang="en-US" dirty="0" err="1"/>
              <a:t>SharePointPnPCoreOnline</a:t>
            </a:r>
            <a:r>
              <a:rPr lang="en-US" dirty="0"/>
              <a:t> </a:t>
            </a:r>
          </a:p>
          <a:p>
            <a:pPr lvl="1"/>
            <a:r>
              <a:rPr lang="en-US" dirty="0" err="1"/>
              <a:t>AuthenticationManager</a:t>
            </a:r>
            <a:endParaRPr lang="en-US" dirty="0"/>
          </a:p>
          <a:p>
            <a:r>
              <a:rPr lang="en-US" dirty="0"/>
              <a:t>Certificate</a:t>
            </a:r>
          </a:p>
          <a:p>
            <a:r>
              <a:rPr lang="en-US" dirty="0" err="1"/>
              <a:t>ClientId</a:t>
            </a:r>
            <a:endParaRPr lang="en-US" dirty="0"/>
          </a:p>
          <a:p>
            <a:r>
              <a:rPr lang="en-US" dirty="0" err="1"/>
              <a:t>ClientSecret</a:t>
            </a:r>
            <a:endParaRPr lang="en-US" dirty="0"/>
          </a:p>
          <a:p>
            <a:endParaRPr lang="LID4096" dirty="0"/>
          </a:p>
        </p:txBody>
      </p:sp>
    </p:spTree>
    <p:extLst>
      <p:ext uri="{BB962C8B-B14F-4D97-AF65-F5344CB8AC3E}">
        <p14:creationId xmlns:p14="http://schemas.microsoft.com/office/powerpoint/2010/main" val="1290342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1AB04-3A87-4856-99A6-BB2D0C93C82D}"/>
              </a:ext>
            </a:extLst>
          </p:cNvPr>
          <p:cNvSpPr>
            <a:spLocks noGrp="1"/>
          </p:cNvSpPr>
          <p:nvPr>
            <p:ph type="title"/>
          </p:nvPr>
        </p:nvSpPr>
        <p:spPr/>
        <p:txBody>
          <a:bodyPr/>
          <a:lstStyle/>
          <a:p>
            <a:r>
              <a:rPr lang="en-US" dirty="0"/>
              <a:t>Generating the Certificate</a:t>
            </a:r>
            <a:endParaRPr lang="LID4096" dirty="0"/>
          </a:p>
        </p:txBody>
      </p:sp>
      <p:sp>
        <p:nvSpPr>
          <p:cNvPr id="3" name="Content Placeholder 2">
            <a:extLst>
              <a:ext uri="{FF2B5EF4-FFF2-40B4-BE49-F238E27FC236}">
                <a16:creationId xmlns:a16="http://schemas.microsoft.com/office/drawing/2014/main" id="{360F62B4-6B4B-4D7F-8727-298FBC4089D0}"/>
              </a:ext>
            </a:extLst>
          </p:cNvPr>
          <p:cNvSpPr>
            <a:spLocks noGrp="1"/>
          </p:cNvSpPr>
          <p:nvPr>
            <p:ph idx="1"/>
          </p:nvPr>
        </p:nvSpPr>
        <p:spPr/>
        <p:txBody>
          <a:bodyPr>
            <a:normAutofit/>
          </a:bodyPr>
          <a:lstStyle/>
          <a:p>
            <a:pPr marL="0" indent="0">
              <a:buNone/>
            </a:pPr>
            <a:r>
              <a:rPr lang="en-US" dirty="0"/>
              <a:t> #Create certificate and export it</a:t>
            </a:r>
          </a:p>
          <a:p>
            <a:pPr marL="0" indent="0">
              <a:buNone/>
            </a:pPr>
            <a:r>
              <a:rPr lang="en-US" dirty="0"/>
              <a:t>$</a:t>
            </a:r>
            <a:r>
              <a:rPr lang="en-US" dirty="0" err="1"/>
              <a:t>newCert</a:t>
            </a:r>
            <a:r>
              <a:rPr lang="en-US" dirty="0"/>
              <a:t> = New-</a:t>
            </a:r>
            <a:r>
              <a:rPr lang="en-US" dirty="0" err="1"/>
              <a:t>SelfSignedCertificate</a:t>
            </a:r>
            <a:r>
              <a:rPr lang="en-US" dirty="0"/>
              <a:t> -</a:t>
            </a:r>
            <a:r>
              <a:rPr lang="en-US" dirty="0" err="1"/>
              <a:t>KeySpec</a:t>
            </a:r>
            <a:r>
              <a:rPr lang="en-US" dirty="0"/>
              <a:t> Signature -</a:t>
            </a:r>
            <a:r>
              <a:rPr lang="en-US" dirty="0" err="1"/>
              <a:t>certstorelocation</a:t>
            </a:r>
            <a:r>
              <a:rPr lang="en-US" dirty="0"/>
              <a:t> cert:\</a:t>
            </a:r>
            <a:r>
              <a:rPr lang="en-US" dirty="0" err="1"/>
              <a:t>CurrentUser</a:t>
            </a:r>
            <a:r>
              <a:rPr lang="en-US" dirty="0"/>
              <a:t>\my -</a:t>
            </a:r>
            <a:r>
              <a:rPr lang="en-US" dirty="0" err="1"/>
              <a:t>dnsname</a:t>
            </a:r>
            <a:r>
              <a:rPr lang="en-US" dirty="0"/>
              <a:t> $</a:t>
            </a:r>
            <a:r>
              <a:rPr lang="en-US" dirty="0" err="1"/>
              <a:t>keyName</a:t>
            </a:r>
            <a:r>
              <a:rPr lang="en-US" dirty="0"/>
              <a:t> -</a:t>
            </a:r>
            <a:r>
              <a:rPr lang="en-US" dirty="0" err="1"/>
              <a:t>NotAfter</a:t>
            </a:r>
            <a:r>
              <a:rPr lang="en-US" dirty="0"/>
              <a:t> ((Get-Date).</a:t>
            </a:r>
            <a:r>
              <a:rPr lang="en-US" dirty="0" err="1"/>
              <a:t>AddYears</a:t>
            </a:r>
            <a:r>
              <a:rPr lang="en-US" dirty="0"/>
              <a:t>(10))</a:t>
            </a:r>
          </a:p>
          <a:p>
            <a:pPr marL="0" indent="0">
              <a:buNone/>
            </a:pPr>
            <a:r>
              <a:rPr lang="en-US" dirty="0"/>
              <a:t>$</a:t>
            </a:r>
            <a:r>
              <a:rPr lang="en-US" dirty="0" err="1"/>
              <a:t>pwd</a:t>
            </a:r>
            <a:r>
              <a:rPr lang="en-US" dirty="0"/>
              <a:t> = </a:t>
            </a:r>
            <a:r>
              <a:rPr lang="en-US" dirty="0" err="1"/>
              <a:t>ConvertTo-SecureString</a:t>
            </a:r>
            <a:r>
              <a:rPr lang="en-US" dirty="0"/>
              <a:t> -String "p@ssw0rd" -Force -</a:t>
            </a:r>
            <a:r>
              <a:rPr lang="en-US" dirty="0" err="1"/>
              <a:t>AsPlainText</a:t>
            </a:r>
            <a:r>
              <a:rPr lang="en-US" dirty="0"/>
              <a:t> # password is not important it is not stored later in azure or used</a:t>
            </a:r>
          </a:p>
          <a:p>
            <a:pPr marL="0" indent="0">
              <a:buNone/>
            </a:pPr>
            <a:r>
              <a:rPr lang="en-US" dirty="0"/>
              <a:t>Export-</a:t>
            </a:r>
            <a:r>
              <a:rPr lang="en-US" dirty="0" err="1"/>
              <a:t>PfxCertificate</a:t>
            </a:r>
            <a:r>
              <a:rPr lang="en-US" dirty="0"/>
              <a:t> -cert ("cert:\</a:t>
            </a:r>
            <a:r>
              <a:rPr lang="en-US" dirty="0" err="1"/>
              <a:t>CurrentUser</a:t>
            </a:r>
            <a:r>
              <a:rPr lang="en-US" dirty="0"/>
              <a:t>\my\" + $</a:t>
            </a:r>
            <a:r>
              <a:rPr lang="en-US" dirty="0" err="1"/>
              <a:t>newCert.Thumbprint</a:t>
            </a:r>
            <a:r>
              <a:rPr lang="en-US" dirty="0"/>
              <a:t>) -</a:t>
            </a:r>
            <a:r>
              <a:rPr lang="en-US" dirty="0" err="1"/>
              <a:t>FilePath</a:t>
            </a:r>
            <a:r>
              <a:rPr lang="en-US" dirty="0"/>
              <a:t> ("c:\" + $</a:t>
            </a:r>
            <a:r>
              <a:rPr lang="en-US" dirty="0" err="1"/>
              <a:t>keyName</a:t>
            </a:r>
            <a:r>
              <a:rPr lang="en-US" dirty="0"/>
              <a:t> + ".</a:t>
            </a:r>
            <a:r>
              <a:rPr lang="en-US" dirty="0" err="1"/>
              <a:t>pfx</a:t>
            </a:r>
            <a:r>
              <a:rPr lang="en-US" dirty="0"/>
              <a:t>") -Password $</a:t>
            </a:r>
            <a:r>
              <a:rPr lang="en-US" dirty="0" err="1"/>
              <a:t>pwd</a:t>
            </a:r>
            <a:r>
              <a:rPr lang="en-US" dirty="0"/>
              <a:t> </a:t>
            </a:r>
          </a:p>
          <a:p>
            <a:endParaRPr lang="en-US" dirty="0"/>
          </a:p>
          <a:p>
            <a:endParaRPr lang="LID4096" dirty="0"/>
          </a:p>
        </p:txBody>
      </p:sp>
    </p:spTree>
    <p:extLst>
      <p:ext uri="{BB962C8B-B14F-4D97-AF65-F5344CB8AC3E}">
        <p14:creationId xmlns:p14="http://schemas.microsoft.com/office/powerpoint/2010/main" val="3134542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367FE-7B86-4D38-A136-39B48DFC57D2}"/>
              </a:ext>
            </a:extLst>
          </p:cNvPr>
          <p:cNvSpPr>
            <a:spLocks noGrp="1"/>
          </p:cNvSpPr>
          <p:nvPr>
            <p:ph type="title"/>
          </p:nvPr>
        </p:nvSpPr>
        <p:spPr/>
        <p:txBody>
          <a:bodyPr/>
          <a:lstStyle/>
          <a:p>
            <a:r>
              <a:rPr lang="en-US" dirty="0"/>
              <a:t>Update the manifest</a:t>
            </a:r>
            <a:endParaRPr lang="LID4096" dirty="0"/>
          </a:p>
        </p:txBody>
      </p:sp>
      <p:pic>
        <p:nvPicPr>
          <p:cNvPr id="4" name="Content Placeholder 3">
            <a:extLst>
              <a:ext uri="{FF2B5EF4-FFF2-40B4-BE49-F238E27FC236}">
                <a16:creationId xmlns:a16="http://schemas.microsoft.com/office/drawing/2014/main" id="{836C3B5E-4FB7-4F44-9FFF-50B56EF817E9}"/>
              </a:ext>
            </a:extLst>
          </p:cNvPr>
          <p:cNvPicPr>
            <a:picLocks noGrp="1" noChangeAspect="1"/>
          </p:cNvPicPr>
          <p:nvPr>
            <p:ph idx="1"/>
          </p:nvPr>
        </p:nvPicPr>
        <p:blipFill>
          <a:blip r:embed="rId2"/>
          <a:stretch>
            <a:fillRect/>
          </a:stretch>
        </p:blipFill>
        <p:spPr>
          <a:xfrm>
            <a:off x="2109688" y="1825625"/>
            <a:ext cx="7972624" cy="4351338"/>
          </a:xfrm>
          <a:prstGeom prst="rect">
            <a:avLst/>
          </a:prstGeom>
        </p:spPr>
      </p:pic>
    </p:spTree>
    <p:extLst>
      <p:ext uri="{BB962C8B-B14F-4D97-AF65-F5344CB8AC3E}">
        <p14:creationId xmlns:p14="http://schemas.microsoft.com/office/powerpoint/2010/main" val="3179423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76557-0606-4A1C-99D1-335959EA4A7A}"/>
              </a:ext>
            </a:extLst>
          </p:cNvPr>
          <p:cNvSpPr>
            <a:spLocks noGrp="1"/>
          </p:cNvSpPr>
          <p:nvPr>
            <p:ph type="title"/>
          </p:nvPr>
        </p:nvSpPr>
        <p:spPr/>
        <p:txBody>
          <a:bodyPr/>
          <a:lstStyle/>
          <a:p>
            <a:r>
              <a:rPr lang="en-US" dirty="0"/>
              <a:t>Upload Certificate</a:t>
            </a:r>
            <a:endParaRPr lang="LID4096" dirty="0"/>
          </a:p>
        </p:txBody>
      </p:sp>
      <p:sp>
        <p:nvSpPr>
          <p:cNvPr id="3" name="Content Placeholder 2">
            <a:extLst>
              <a:ext uri="{FF2B5EF4-FFF2-40B4-BE49-F238E27FC236}">
                <a16:creationId xmlns:a16="http://schemas.microsoft.com/office/drawing/2014/main" id="{5506037E-1582-487E-AB09-4B4CBEA06CAE}"/>
              </a:ext>
            </a:extLst>
          </p:cNvPr>
          <p:cNvSpPr>
            <a:spLocks noGrp="1"/>
          </p:cNvSpPr>
          <p:nvPr>
            <p:ph idx="1"/>
          </p:nvPr>
        </p:nvSpPr>
        <p:spPr/>
        <p:txBody>
          <a:bodyPr/>
          <a:lstStyle/>
          <a:p>
            <a:r>
              <a:rPr lang="en-US" dirty="0"/>
              <a:t>WEBSITE_LOAD_CERTIFICATES</a:t>
            </a:r>
            <a:endParaRPr lang="LID4096" dirty="0"/>
          </a:p>
        </p:txBody>
      </p:sp>
      <p:pic>
        <p:nvPicPr>
          <p:cNvPr id="4" name="Picture 3">
            <a:extLst>
              <a:ext uri="{FF2B5EF4-FFF2-40B4-BE49-F238E27FC236}">
                <a16:creationId xmlns:a16="http://schemas.microsoft.com/office/drawing/2014/main" id="{7C376D11-3F9B-49B4-8BC4-C5837C5DAD9A}"/>
              </a:ext>
            </a:extLst>
          </p:cNvPr>
          <p:cNvPicPr>
            <a:picLocks noChangeAspect="1"/>
          </p:cNvPicPr>
          <p:nvPr/>
        </p:nvPicPr>
        <p:blipFill>
          <a:blip r:embed="rId2"/>
          <a:stretch>
            <a:fillRect/>
          </a:stretch>
        </p:blipFill>
        <p:spPr>
          <a:xfrm>
            <a:off x="703274" y="0"/>
            <a:ext cx="10785451" cy="6858000"/>
          </a:xfrm>
          <a:prstGeom prst="rect">
            <a:avLst/>
          </a:prstGeom>
        </p:spPr>
      </p:pic>
    </p:spTree>
    <p:extLst>
      <p:ext uri="{BB962C8B-B14F-4D97-AF65-F5344CB8AC3E}">
        <p14:creationId xmlns:p14="http://schemas.microsoft.com/office/powerpoint/2010/main" val="267536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39601-A388-48A1-BF50-A640701F3B53}"/>
              </a:ext>
            </a:extLst>
          </p:cNvPr>
          <p:cNvSpPr>
            <a:spLocks noGrp="1"/>
          </p:cNvSpPr>
          <p:nvPr>
            <p:ph type="title"/>
          </p:nvPr>
        </p:nvSpPr>
        <p:spPr/>
        <p:txBody>
          <a:bodyPr/>
          <a:lstStyle/>
          <a:p>
            <a:r>
              <a:rPr lang="en-US" dirty="0"/>
              <a:t>App Settings</a:t>
            </a:r>
            <a:endParaRPr lang="LID4096" dirty="0"/>
          </a:p>
        </p:txBody>
      </p:sp>
      <p:sp>
        <p:nvSpPr>
          <p:cNvPr id="3" name="Content Placeholder 2">
            <a:extLst>
              <a:ext uri="{FF2B5EF4-FFF2-40B4-BE49-F238E27FC236}">
                <a16:creationId xmlns:a16="http://schemas.microsoft.com/office/drawing/2014/main" id="{3E667E03-6EA3-42AF-A0F5-2C7A4621065B}"/>
              </a:ext>
            </a:extLst>
          </p:cNvPr>
          <p:cNvSpPr>
            <a:spLocks noGrp="1"/>
          </p:cNvSpPr>
          <p:nvPr>
            <p:ph idx="1"/>
          </p:nvPr>
        </p:nvSpPr>
        <p:spPr/>
        <p:txBody>
          <a:bodyPr/>
          <a:lstStyle/>
          <a:p>
            <a:r>
              <a:rPr lang="en-US" dirty="0"/>
              <a:t>WEBSITE_LOAD_CERTIFICATES= Thumbprint or * </a:t>
            </a:r>
            <a:endParaRPr lang="LID4096" dirty="0"/>
          </a:p>
        </p:txBody>
      </p:sp>
    </p:spTree>
    <p:extLst>
      <p:ext uri="{BB962C8B-B14F-4D97-AF65-F5344CB8AC3E}">
        <p14:creationId xmlns:p14="http://schemas.microsoft.com/office/powerpoint/2010/main" val="10104392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5445C6-DD42-4979-86FF-03730E8C6DB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45000665-DFC7-417E-8FD7-516A0F15C97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1BBCF1B-F6F8-4201-B4EB-1C6DC41B4DFA}"/>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Demo</a:t>
            </a:r>
          </a:p>
        </p:txBody>
      </p:sp>
    </p:spTree>
    <p:extLst>
      <p:ext uri="{BB962C8B-B14F-4D97-AF65-F5344CB8AC3E}">
        <p14:creationId xmlns:p14="http://schemas.microsoft.com/office/powerpoint/2010/main" val="2395925898"/>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4661F2A-EC62-42F8-AE26-8CCF39BAEEC3}"/>
              </a:ext>
            </a:extLst>
          </p:cNvPr>
          <p:cNvSpPr>
            <a:spLocks noGrp="1"/>
          </p:cNvSpPr>
          <p:nvPr>
            <p:ph type="ctrTitle"/>
          </p:nvPr>
        </p:nvSpPr>
        <p:spPr>
          <a:xfrm>
            <a:off x="642257" y="4525347"/>
            <a:ext cx="6939722" cy="1737360"/>
          </a:xfrm>
        </p:spPr>
        <p:txBody>
          <a:bodyPr anchor="ctr">
            <a:normAutofit/>
          </a:bodyPr>
          <a:lstStyle/>
          <a:p>
            <a:pPr algn="r"/>
            <a:r>
              <a:rPr lang="en-US" sz="5100" dirty="0"/>
              <a:t>App/User authentication</a:t>
            </a:r>
            <a:br>
              <a:rPr lang="en-US" sz="5100" dirty="0"/>
            </a:br>
            <a:endParaRPr lang="LID4096" sz="5100" dirty="0"/>
          </a:p>
        </p:txBody>
      </p:sp>
      <p:sp>
        <p:nvSpPr>
          <p:cNvPr id="3" name="Subtitle 2">
            <a:extLst>
              <a:ext uri="{FF2B5EF4-FFF2-40B4-BE49-F238E27FC236}">
                <a16:creationId xmlns:a16="http://schemas.microsoft.com/office/drawing/2014/main" id="{B3222613-11C2-40F9-B5B7-AA4582E47796}"/>
              </a:ext>
            </a:extLst>
          </p:cNvPr>
          <p:cNvSpPr>
            <a:spLocks noGrp="1"/>
          </p:cNvSpPr>
          <p:nvPr>
            <p:ph type="subTitle" idx="1"/>
          </p:nvPr>
        </p:nvSpPr>
        <p:spPr>
          <a:xfrm>
            <a:off x="8050762" y="4525347"/>
            <a:ext cx="3211288" cy="1737360"/>
          </a:xfrm>
        </p:spPr>
        <p:txBody>
          <a:bodyPr anchor="ctr">
            <a:normAutofit/>
          </a:bodyPr>
          <a:lstStyle/>
          <a:p>
            <a:pPr algn="l"/>
            <a:endParaRPr lang="LID4096" dirty="0"/>
          </a:p>
        </p:txBody>
      </p:sp>
    </p:spTree>
    <p:extLst>
      <p:ext uri="{BB962C8B-B14F-4D97-AF65-F5344CB8AC3E}">
        <p14:creationId xmlns:p14="http://schemas.microsoft.com/office/powerpoint/2010/main" val="8343292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CEEC0-E63C-4EC0-BBA8-5E3B936AD1D1}"/>
              </a:ext>
            </a:extLst>
          </p:cNvPr>
          <p:cNvSpPr>
            <a:spLocks noGrp="1"/>
          </p:cNvSpPr>
          <p:nvPr>
            <p:ph type="title"/>
          </p:nvPr>
        </p:nvSpPr>
        <p:spPr/>
        <p:txBody>
          <a:bodyPr/>
          <a:lstStyle/>
          <a:p>
            <a:r>
              <a:rPr lang="en-US" dirty="0"/>
              <a:t>Getting the User/App Context</a:t>
            </a:r>
            <a:endParaRPr lang="LID4096" dirty="0"/>
          </a:p>
        </p:txBody>
      </p:sp>
      <p:sp>
        <p:nvSpPr>
          <p:cNvPr id="3" name="Content Placeholder 2">
            <a:extLst>
              <a:ext uri="{FF2B5EF4-FFF2-40B4-BE49-F238E27FC236}">
                <a16:creationId xmlns:a16="http://schemas.microsoft.com/office/drawing/2014/main" id="{2B63BB01-D307-46C3-BC4D-6E62A3183E33}"/>
              </a:ext>
            </a:extLst>
          </p:cNvPr>
          <p:cNvSpPr>
            <a:spLocks noGrp="1"/>
          </p:cNvSpPr>
          <p:nvPr>
            <p:ph idx="1"/>
          </p:nvPr>
        </p:nvSpPr>
        <p:spPr/>
        <p:txBody>
          <a:bodyPr/>
          <a:lstStyle/>
          <a:p>
            <a:r>
              <a:rPr lang="en-US" dirty="0"/>
              <a:t>PNP </a:t>
            </a:r>
            <a:r>
              <a:rPr lang="en-US" dirty="0" err="1"/>
              <a:t>AuthenticationManager</a:t>
            </a:r>
            <a:endParaRPr lang="en-US" dirty="0"/>
          </a:p>
          <a:p>
            <a:pPr lvl="1"/>
            <a:r>
              <a:rPr lang="en-US" dirty="0" err="1"/>
              <a:t>GetAzureADWebApplicationAuthenticatedContext</a:t>
            </a:r>
            <a:endParaRPr lang="en-US" dirty="0"/>
          </a:p>
          <a:p>
            <a:r>
              <a:rPr lang="en-US" dirty="0"/>
              <a:t>Web Application Connected to Tenant</a:t>
            </a:r>
          </a:p>
          <a:p>
            <a:r>
              <a:rPr lang="en-US" dirty="0"/>
              <a:t>Users </a:t>
            </a:r>
            <a:r>
              <a:rPr lang="en-US" dirty="0" err="1"/>
              <a:t>AccessToken</a:t>
            </a:r>
            <a:endParaRPr lang="LID4096" dirty="0"/>
          </a:p>
        </p:txBody>
      </p:sp>
    </p:spTree>
    <p:extLst>
      <p:ext uri="{BB962C8B-B14F-4D97-AF65-F5344CB8AC3E}">
        <p14:creationId xmlns:p14="http://schemas.microsoft.com/office/powerpoint/2010/main" val="38927242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5445C6-DD42-4979-86FF-03730E8C6DB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45000665-DFC7-417E-8FD7-516A0F15C97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1BBCF1B-F6F8-4201-B4EB-1C6DC41B4DFA}"/>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Demo</a:t>
            </a:r>
          </a:p>
        </p:txBody>
      </p:sp>
    </p:spTree>
    <p:extLst>
      <p:ext uri="{BB962C8B-B14F-4D97-AF65-F5344CB8AC3E}">
        <p14:creationId xmlns:p14="http://schemas.microsoft.com/office/powerpoint/2010/main" val="2432081621"/>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1D7353-FAE7-4645-9282-E8AC6EA6CF7A}"/>
              </a:ext>
            </a:extLst>
          </p:cNvPr>
          <p:cNvSpPr>
            <a:spLocks noGrp="1"/>
          </p:cNvSpPr>
          <p:nvPr>
            <p:ph type="ctrTitle"/>
          </p:nvPr>
        </p:nvSpPr>
        <p:spPr>
          <a:xfrm>
            <a:off x="642257" y="4525347"/>
            <a:ext cx="6939722" cy="1737360"/>
          </a:xfrm>
        </p:spPr>
        <p:txBody>
          <a:bodyPr anchor="ctr">
            <a:normAutofit/>
          </a:bodyPr>
          <a:lstStyle/>
          <a:p>
            <a:r>
              <a:rPr lang="en-US" dirty="0"/>
              <a:t>Accessing the Key Vault</a:t>
            </a:r>
            <a:endParaRPr lang="LID4096" dirty="0"/>
          </a:p>
        </p:txBody>
      </p:sp>
      <p:sp>
        <p:nvSpPr>
          <p:cNvPr id="3" name="Subtitle 2">
            <a:extLst>
              <a:ext uri="{FF2B5EF4-FFF2-40B4-BE49-F238E27FC236}">
                <a16:creationId xmlns:a16="http://schemas.microsoft.com/office/drawing/2014/main" id="{A3196052-E5EC-40AF-A21A-7EEB742B7BF5}"/>
              </a:ext>
            </a:extLst>
          </p:cNvPr>
          <p:cNvSpPr>
            <a:spLocks noGrp="1"/>
          </p:cNvSpPr>
          <p:nvPr>
            <p:ph type="subTitle" idx="1"/>
          </p:nvPr>
        </p:nvSpPr>
        <p:spPr>
          <a:xfrm>
            <a:off x="8050762" y="4525347"/>
            <a:ext cx="3211288" cy="1737360"/>
          </a:xfrm>
        </p:spPr>
        <p:txBody>
          <a:bodyPr anchor="ctr">
            <a:normAutofit/>
          </a:bodyPr>
          <a:lstStyle/>
          <a:p>
            <a:pPr algn="l"/>
            <a:endParaRPr lang="LID4096"/>
          </a:p>
        </p:txBody>
      </p:sp>
    </p:spTree>
    <p:extLst>
      <p:ext uri="{BB962C8B-B14F-4D97-AF65-F5344CB8AC3E}">
        <p14:creationId xmlns:p14="http://schemas.microsoft.com/office/powerpoint/2010/main" val="1034805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52A3E6-D18B-431B-921D-884F56A987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5566" y="1867089"/>
            <a:ext cx="2716439" cy="2488884"/>
          </a:xfrm>
          <a:prstGeom prst="ellipse">
            <a:avLst/>
          </a:prstGeom>
          <a:ln w="190500" cap="rnd">
            <a:solidFill>
              <a:srgbClr val="819B2F"/>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91" name="Rectangle 90"/>
          <p:cNvSpPr/>
          <p:nvPr/>
        </p:nvSpPr>
        <p:spPr>
          <a:xfrm>
            <a:off x="1143000" y="4995871"/>
            <a:ext cx="9906000" cy="830997"/>
          </a:xfrm>
          <a:prstGeom prst="rect">
            <a:avLst/>
          </a:prstGeom>
          <a:noFill/>
        </p:spPr>
        <p:txBody>
          <a:bodyPr wrap="square" lIns="91440" tIns="45720" rIns="91440" bIns="45720">
            <a:spAutoFit/>
          </a:bodyPr>
          <a:lstStyle/>
          <a:p>
            <a:pPr algn="ctr"/>
            <a:r>
              <a:rPr lang="en-US" sz="2800" dirty="0">
                <a:solidFill>
                  <a:schemeClr val="tx1">
                    <a:lumMod val="65000"/>
                    <a:lumOff val="35000"/>
                  </a:schemeClr>
                </a:solidFill>
                <a:latin typeface="Segoe UI Light" panose="020B0502040204020203" pitchFamily="34" charset="0"/>
                <a:cs typeface="Segoe UI Light" panose="020B0502040204020203" pitchFamily="34" charset="0"/>
              </a:rPr>
              <a:t>Who am I?</a:t>
            </a:r>
          </a:p>
          <a:p>
            <a:pPr algn="ctr"/>
            <a:endParaRPr lang="en-US" sz="2000" dirty="0">
              <a:solidFill>
                <a:schemeClr val="tx1">
                  <a:lumMod val="65000"/>
                  <a:lumOff val="35000"/>
                </a:schemeClr>
              </a:solidFill>
              <a:latin typeface="Segoe UI Light" panose="020B0502040204020203" pitchFamily="34" charset="0"/>
              <a:cs typeface="Segoe UI Light" panose="020B0502040204020203" pitchFamily="34" charset="0"/>
            </a:endParaRPr>
          </a:p>
        </p:txBody>
      </p:sp>
      <p:sp>
        <p:nvSpPr>
          <p:cNvPr id="11" name="Rectangle 10"/>
          <p:cNvSpPr/>
          <p:nvPr/>
        </p:nvSpPr>
        <p:spPr>
          <a:xfrm>
            <a:off x="-490402" y="2023438"/>
            <a:ext cx="179506" cy="185971"/>
          </a:xfrm>
          <a:prstGeom prst="rect">
            <a:avLst/>
          </a:prstGeom>
          <a:solidFill>
            <a:srgbClr val="8C1A6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a:p>
        </p:txBody>
      </p:sp>
      <p:sp>
        <p:nvSpPr>
          <p:cNvPr id="12" name="Rectangle 11"/>
          <p:cNvSpPr/>
          <p:nvPr/>
        </p:nvSpPr>
        <p:spPr>
          <a:xfrm>
            <a:off x="-490402" y="1618749"/>
            <a:ext cx="179506" cy="185971"/>
          </a:xfrm>
          <a:prstGeom prst="rect">
            <a:avLst/>
          </a:prstGeom>
          <a:solidFill>
            <a:srgbClr val="D7461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dirty="0"/>
          </a:p>
        </p:txBody>
      </p:sp>
      <p:sp>
        <p:nvSpPr>
          <p:cNvPr id="13" name="Rectangle 12"/>
          <p:cNvSpPr/>
          <p:nvPr/>
        </p:nvSpPr>
        <p:spPr>
          <a:xfrm>
            <a:off x="-490402" y="404688"/>
            <a:ext cx="179506" cy="185971"/>
          </a:xfrm>
          <a:prstGeom prst="rect">
            <a:avLst/>
          </a:prstGeom>
          <a:solidFill>
            <a:srgbClr val="45572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a:p>
        </p:txBody>
      </p:sp>
      <p:sp>
        <p:nvSpPr>
          <p:cNvPr id="14" name="Rectangle 13"/>
          <p:cNvSpPr/>
          <p:nvPr/>
        </p:nvSpPr>
        <p:spPr>
          <a:xfrm>
            <a:off x="-490402" y="809375"/>
            <a:ext cx="179506" cy="185971"/>
          </a:xfrm>
          <a:prstGeom prst="rect">
            <a:avLst/>
          </a:prstGeom>
          <a:solidFill>
            <a:srgbClr val="30A0C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a:p>
        </p:txBody>
      </p:sp>
      <p:sp>
        <p:nvSpPr>
          <p:cNvPr id="16" name="Rectangle 15"/>
          <p:cNvSpPr/>
          <p:nvPr/>
        </p:nvSpPr>
        <p:spPr>
          <a:xfrm>
            <a:off x="-490402" y="1"/>
            <a:ext cx="179506" cy="185971"/>
          </a:xfrm>
          <a:prstGeom prst="rect">
            <a:avLst/>
          </a:prstGeom>
          <a:solidFill>
            <a:srgbClr val="819B2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a:p>
        </p:txBody>
      </p:sp>
      <p:sp>
        <p:nvSpPr>
          <p:cNvPr id="17" name="Rectangle 16"/>
          <p:cNvSpPr/>
          <p:nvPr/>
        </p:nvSpPr>
        <p:spPr>
          <a:xfrm>
            <a:off x="-490402" y="1214062"/>
            <a:ext cx="179506" cy="185971"/>
          </a:xfrm>
          <a:prstGeom prst="rect">
            <a:avLst/>
          </a:prstGeom>
          <a:solidFill>
            <a:srgbClr val="20509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ZA" sz="1463"/>
          </a:p>
        </p:txBody>
      </p:sp>
    </p:spTree>
    <p:extLst>
      <p:ext uri="{BB962C8B-B14F-4D97-AF65-F5344CB8AC3E}">
        <p14:creationId xmlns:p14="http://schemas.microsoft.com/office/powerpoint/2010/main" val="504687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Cha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40ECEBD-5DEB-4346-B3F2-DB88B0320EEC}"/>
              </a:ext>
            </a:extLst>
          </p:cNvPr>
          <p:cNvSpPr>
            <a:spLocks noGrp="1"/>
          </p:cNvSpPr>
          <p:nvPr>
            <p:ph type="title"/>
          </p:nvPr>
        </p:nvSpPr>
        <p:spPr>
          <a:xfrm>
            <a:off x="838200" y="963877"/>
            <a:ext cx="3494362" cy="4930246"/>
          </a:xfrm>
        </p:spPr>
        <p:txBody>
          <a:bodyPr>
            <a:normAutofit/>
          </a:bodyPr>
          <a:lstStyle/>
          <a:p>
            <a:pPr algn="r"/>
            <a:r>
              <a:rPr lang="en-US" dirty="0">
                <a:solidFill>
                  <a:schemeClr val="accent1"/>
                </a:solidFill>
              </a:rPr>
              <a:t>What is the Key Vault?</a:t>
            </a:r>
            <a:endParaRPr lang="LID4096" dirty="0">
              <a:solidFill>
                <a:schemeClr val="accent1"/>
              </a:solidFill>
            </a:endParaRPr>
          </a:p>
        </p:txBody>
      </p:sp>
      <p:sp>
        <p:nvSpPr>
          <p:cNvPr id="3" name="Content Placeholder 2">
            <a:extLst>
              <a:ext uri="{FF2B5EF4-FFF2-40B4-BE49-F238E27FC236}">
                <a16:creationId xmlns:a16="http://schemas.microsoft.com/office/drawing/2014/main" id="{48B0152C-6B91-450B-8D1A-21745C12508E}"/>
              </a:ext>
            </a:extLst>
          </p:cNvPr>
          <p:cNvSpPr>
            <a:spLocks noGrp="1"/>
          </p:cNvSpPr>
          <p:nvPr>
            <p:ph idx="1"/>
          </p:nvPr>
        </p:nvSpPr>
        <p:spPr>
          <a:xfrm>
            <a:off x="4976031" y="963877"/>
            <a:ext cx="6377769" cy="4930246"/>
          </a:xfrm>
        </p:spPr>
        <p:txBody>
          <a:bodyPr anchor="ctr">
            <a:normAutofit/>
          </a:bodyPr>
          <a:lstStyle/>
          <a:p>
            <a:pPr marL="0" indent="0">
              <a:buNone/>
            </a:pPr>
            <a:r>
              <a:rPr lang="en-US" sz="3200" dirty="0"/>
              <a:t>Safeguards cryptographic keys and secrets used by cloud applications and services. By using Key Vault, you can encrypt keys and secrets (such as authentication keys, storage account keys, data encryption keys, .PFX files, and passwords)</a:t>
            </a:r>
            <a:endParaRPr lang="LID4096" sz="3200" dirty="0"/>
          </a:p>
        </p:txBody>
      </p:sp>
    </p:spTree>
    <p:extLst>
      <p:ext uri="{BB962C8B-B14F-4D97-AF65-F5344CB8AC3E}">
        <p14:creationId xmlns:p14="http://schemas.microsoft.com/office/powerpoint/2010/main" val="24643398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B0DF90E-6BAD-4E82-8FDF-717C9A35737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3">
            <a:extLst>
              <a:ext uri="{FF2B5EF4-FFF2-40B4-BE49-F238E27FC236}">
                <a16:creationId xmlns:a16="http://schemas.microsoft.com/office/drawing/2014/main" id="{13DCC859-0434-4BB8-B6C5-09C88AE698F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1">
            <a:extLst>
              <a:ext uri="{FF2B5EF4-FFF2-40B4-BE49-F238E27FC236}">
                <a16:creationId xmlns:a16="http://schemas.microsoft.com/office/drawing/2014/main" id="{08E7ACFB-B791-4C23-8B17-013FEDC09A8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4A8A9C9-793D-4704-8240-F689413C139C}"/>
              </a:ext>
            </a:extLst>
          </p:cNvPr>
          <p:cNvSpPr>
            <a:spLocks noGrp="1"/>
          </p:cNvSpPr>
          <p:nvPr>
            <p:ph type="title"/>
          </p:nvPr>
        </p:nvSpPr>
        <p:spPr>
          <a:xfrm>
            <a:off x="833002" y="365125"/>
            <a:ext cx="10520702" cy="1325563"/>
          </a:xfrm>
        </p:spPr>
        <p:txBody>
          <a:bodyPr>
            <a:normAutofit/>
          </a:bodyPr>
          <a:lstStyle/>
          <a:p>
            <a:r>
              <a:rPr lang="en-US" dirty="0"/>
              <a:t>How to access the </a:t>
            </a:r>
            <a:r>
              <a:rPr lang="en-US" dirty="0" err="1"/>
              <a:t>keyvault</a:t>
            </a:r>
            <a:r>
              <a:rPr lang="en-US" dirty="0"/>
              <a:t>?</a:t>
            </a:r>
            <a:endParaRPr lang="LID4096" dirty="0"/>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3736182600"/>
              </p:ext>
            </p:extLst>
          </p:nvPr>
        </p:nvGraphicFramePr>
        <p:xfrm>
          <a:off x="838200" y="2022475"/>
          <a:ext cx="10515600" cy="4154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35190854"/>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F3752-350F-4DD8-A35B-8EB4253D603A}"/>
              </a:ext>
            </a:extLst>
          </p:cNvPr>
          <p:cNvSpPr>
            <a:spLocks noGrp="1"/>
          </p:cNvSpPr>
          <p:nvPr>
            <p:ph type="title"/>
          </p:nvPr>
        </p:nvSpPr>
        <p:spPr>
          <a:xfrm>
            <a:off x="838200" y="365125"/>
            <a:ext cx="10515600" cy="1325563"/>
          </a:xfrm>
        </p:spPr>
        <p:txBody>
          <a:bodyPr/>
          <a:lstStyle/>
          <a:p>
            <a:r>
              <a:rPr lang="en-US" dirty="0"/>
              <a:t>NuGet Packages</a:t>
            </a:r>
            <a:endParaRPr lang="LID4096" dirty="0"/>
          </a:p>
        </p:txBody>
      </p:sp>
      <p:sp>
        <p:nvSpPr>
          <p:cNvPr id="3" name="Content Placeholder 2">
            <a:extLst>
              <a:ext uri="{FF2B5EF4-FFF2-40B4-BE49-F238E27FC236}">
                <a16:creationId xmlns:a16="http://schemas.microsoft.com/office/drawing/2014/main" id="{B9500303-D8F4-4888-A774-334F68954A76}"/>
              </a:ext>
            </a:extLst>
          </p:cNvPr>
          <p:cNvSpPr>
            <a:spLocks noGrp="1"/>
          </p:cNvSpPr>
          <p:nvPr>
            <p:ph idx="1"/>
          </p:nvPr>
        </p:nvSpPr>
        <p:spPr/>
        <p:txBody>
          <a:bodyPr/>
          <a:lstStyle/>
          <a:p>
            <a:r>
              <a:rPr lang="en-US" dirty="0" err="1"/>
              <a:t>Microsoft.IdentityModel.Clients.ActiveDirectory</a:t>
            </a:r>
            <a:endParaRPr lang="en-US" dirty="0"/>
          </a:p>
          <a:p>
            <a:r>
              <a:rPr lang="en-US" dirty="0" err="1"/>
              <a:t>Microsoft.Extensions.Configuration.AzureKeyVault</a:t>
            </a:r>
            <a:endParaRPr lang="LID4096" dirty="0"/>
          </a:p>
        </p:txBody>
      </p:sp>
    </p:spTree>
    <p:extLst>
      <p:ext uri="{BB962C8B-B14F-4D97-AF65-F5344CB8AC3E}">
        <p14:creationId xmlns:p14="http://schemas.microsoft.com/office/powerpoint/2010/main" val="1048172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09A503E7-7EB3-4873-9A3F-5FB0BFD7B08E}"/>
              </a:ext>
            </a:extLst>
          </p:cNvPr>
          <p:cNvPicPr>
            <a:picLocks noGrp="1" noChangeAspect="1"/>
          </p:cNvPicPr>
          <p:nvPr>
            <p:ph idx="1"/>
          </p:nvPr>
        </p:nvPicPr>
        <p:blipFill>
          <a:blip r:embed="rId2"/>
          <a:stretch>
            <a:fillRect/>
          </a:stretch>
        </p:blipFill>
        <p:spPr>
          <a:xfrm>
            <a:off x="2155013" y="1675227"/>
            <a:ext cx="7881973" cy="4394199"/>
          </a:xfrm>
          <a:prstGeom prst="rect">
            <a:avLst/>
          </a:prstGeom>
        </p:spPr>
      </p:pic>
      <p:sp>
        <p:nvSpPr>
          <p:cNvPr id="2" name="Title 1">
            <a:extLst>
              <a:ext uri="{FF2B5EF4-FFF2-40B4-BE49-F238E27FC236}">
                <a16:creationId xmlns:a16="http://schemas.microsoft.com/office/drawing/2014/main" id="{03B14FE0-C8C3-4098-AAFB-C046AA4A32A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Give your App permissions on creation</a:t>
            </a:r>
          </a:p>
        </p:txBody>
      </p:sp>
    </p:spTree>
    <p:extLst>
      <p:ext uri="{BB962C8B-B14F-4D97-AF65-F5344CB8AC3E}">
        <p14:creationId xmlns:p14="http://schemas.microsoft.com/office/powerpoint/2010/main" val="23989146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6F2CDEF-C0A2-4B89-AEF6-2826D7E25877}"/>
              </a:ext>
            </a:extLst>
          </p:cNvPr>
          <p:cNvPicPr>
            <a:picLocks noGrp="1" noChangeAspect="1"/>
          </p:cNvPicPr>
          <p:nvPr>
            <p:ph idx="1"/>
          </p:nvPr>
        </p:nvPicPr>
        <p:blipFill>
          <a:blip r:embed="rId2"/>
          <a:stretch>
            <a:fillRect/>
          </a:stretch>
        </p:blipFill>
        <p:spPr>
          <a:xfrm>
            <a:off x="643467" y="1759470"/>
            <a:ext cx="10905066" cy="4225712"/>
          </a:xfrm>
          <a:prstGeom prst="rect">
            <a:avLst/>
          </a:prstGeom>
        </p:spPr>
      </p:pic>
      <p:sp>
        <p:nvSpPr>
          <p:cNvPr id="2" name="Title 1">
            <a:extLst>
              <a:ext uri="{FF2B5EF4-FFF2-40B4-BE49-F238E27FC236}">
                <a16:creationId xmlns:a16="http://schemas.microsoft.com/office/drawing/2014/main" id="{98C415B9-2D1E-4FFA-A73A-B7498412E2C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Key Permissions</a:t>
            </a:r>
          </a:p>
        </p:txBody>
      </p:sp>
    </p:spTree>
    <p:extLst>
      <p:ext uri="{BB962C8B-B14F-4D97-AF65-F5344CB8AC3E}">
        <p14:creationId xmlns:p14="http://schemas.microsoft.com/office/powerpoint/2010/main" val="26444142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47C8CCB-F95D-4249-92DD-651249D3535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FA9B7EF-4F01-4FF2-A9BE-EC0DF988EBE3}"/>
              </a:ext>
            </a:extLst>
          </p:cNvPr>
          <p:cNvPicPr>
            <a:picLocks noGrp="1" noChangeAspect="1"/>
          </p:cNvPicPr>
          <p:nvPr>
            <p:ph idx="1"/>
          </p:nvPr>
        </p:nvPicPr>
        <p:blipFill>
          <a:blip r:embed="rId2"/>
          <a:stretch>
            <a:fillRect/>
          </a:stretch>
        </p:blipFill>
        <p:spPr>
          <a:xfrm>
            <a:off x="4334381" y="961812"/>
            <a:ext cx="6596637" cy="4930987"/>
          </a:xfrm>
          <a:prstGeom prst="rect">
            <a:avLst/>
          </a:prstGeom>
        </p:spPr>
      </p:pic>
      <p:sp>
        <p:nvSpPr>
          <p:cNvPr id="2" name="Title 1">
            <a:extLst>
              <a:ext uri="{FF2B5EF4-FFF2-40B4-BE49-F238E27FC236}">
                <a16:creationId xmlns:a16="http://schemas.microsoft.com/office/drawing/2014/main" id="{C052E82D-B46A-45D9-84F1-0BB32881F851}"/>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2600" kern="1200" dirty="0">
                <a:solidFill>
                  <a:schemeClr val="bg1"/>
                </a:solidFill>
                <a:latin typeface="+mj-lt"/>
                <a:ea typeface="+mj-ea"/>
                <a:cs typeface="+mj-cs"/>
              </a:rPr>
              <a:t>Creating a secret</a:t>
            </a:r>
          </a:p>
        </p:txBody>
      </p:sp>
    </p:spTree>
    <p:extLst>
      <p:ext uri="{BB962C8B-B14F-4D97-AF65-F5344CB8AC3E}">
        <p14:creationId xmlns:p14="http://schemas.microsoft.com/office/powerpoint/2010/main" val="11073245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AD588DE2-BAC7-4594-99FA-54F0C7CDC26E}"/>
              </a:ext>
            </a:extLst>
          </p:cNvPr>
          <p:cNvPicPr>
            <a:picLocks noGrp="1" noChangeAspect="1"/>
          </p:cNvPicPr>
          <p:nvPr>
            <p:ph idx="1"/>
          </p:nvPr>
        </p:nvPicPr>
        <p:blipFill>
          <a:blip r:embed="rId2"/>
          <a:stretch>
            <a:fillRect/>
          </a:stretch>
        </p:blipFill>
        <p:spPr>
          <a:xfrm>
            <a:off x="643467" y="3136234"/>
            <a:ext cx="10905066" cy="1472184"/>
          </a:xfrm>
          <a:prstGeom prst="rect">
            <a:avLst/>
          </a:prstGeom>
        </p:spPr>
      </p:pic>
      <p:sp>
        <p:nvSpPr>
          <p:cNvPr id="2" name="Title 1">
            <a:extLst>
              <a:ext uri="{FF2B5EF4-FFF2-40B4-BE49-F238E27FC236}">
                <a16:creationId xmlns:a16="http://schemas.microsoft.com/office/drawing/2014/main" id="{12AC958B-D561-4BE5-BC9E-12092405C8E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Application Settings</a:t>
            </a:r>
          </a:p>
        </p:txBody>
      </p:sp>
    </p:spTree>
    <p:extLst>
      <p:ext uri="{BB962C8B-B14F-4D97-AF65-F5344CB8AC3E}">
        <p14:creationId xmlns:p14="http://schemas.microsoft.com/office/powerpoint/2010/main" val="2833084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76032EB-FCA2-4C8B-8995-BE6EB949101C}"/>
              </a:ext>
            </a:extLst>
          </p:cNvPr>
          <p:cNvPicPr>
            <a:picLocks noGrp="1" noChangeAspect="1"/>
          </p:cNvPicPr>
          <p:nvPr>
            <p:ph idx="1"/>
          </p:nvPr>
        </p:nvPicPr>
        <p:blipFill>
          <a:blip r:embed="rId2"/>
          <a:stretch>
            <a:fillRect/>
          </a:stretch>
        </p:blipFill>
        <p:spPr>
          <a:xfrm>
            <a:off x="-83046" y="1493823"/>
            <a:ext cx="12283742" cy="3838668"/>
          </a:xfrm>
          <a:prstGeom prst="rect">
            <a:avLst/>
          </a:prstGeom>
        </p:spPr>
      </p:pic>
      <p:sp>
        <p:nvSpPr>
          <p:cNvPr id="2" name="Title 1">
            <a:extLst>
              <a:ext uri="{FF2B5EF4-FFF2-40B4-BE49-F238E27FC236}">
                <a16:creationId xmlns:a16="http://schemas.microsoft.com/office/drawing/2014/main" id="{4E44BC3E-C84C-4D84-9992-6E16B41A032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GetToken Method</a:t>
            </a:r>
          </a:p>
        </p:txBody>
      </p:sp>
    </p:spTree>
    <p:extLst>
      <p:ext uri="{BB962C8B-B14F-4D97-AF65-F5344CB8AC3E}">
        <p14:creationId xmlns:p14="http://schemas.microsoft.com/office/powerpoint/2010/main" val="38146403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ECDE3264-24B6-460E-9EC6-D53D5F68F055}"/>
              </a:ext>
            </a:extLst>
          </p:cNvPr>
          <p:cNvPicPr>
            <a:picLocks noGrp="1" noChangeAspect="1"/>
          </p:cNvPicPr>
          <p:nvPr>
            <p:ph idx="1"/>
          </p:nvPr>
        </p:nvPicPr>
        <p:blipFill>
          <a:blip r:embed="rId2"/>
          <a:stretch>
            <a:fillRect/>
          </a:stretch>
        </p:blipFill>
        <p:spPr>
          <a:xfrm>
            <a:off x="272275" y="1804044"/>
            <a:ext cx="11938552" cy="2387709"/>
          </a:xfrm>
          <a:prstGeom prst="rect">
            <a:avLst/>
          </a:prstGeom>
        </p:spPr>
      </p:pic>
      <p:sp>
        <p:nvSpPr>
          <p:cNvPr id="2" name="Title 1">
            <a:extLst>
              <a:ext uri="{FF2B5EF4-FFF2-40B4-BE49-F238E27FC236}">
                <a16:creationId xmlns:a16="http://schemas.microsoft.com/office/drawing/2014/main" id="{18777A75-4B1C-4E20-94B0-5750E5B00DF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Getting the secret value</a:t>
            </a:r>
          </a:p>
        </p:txBody>
      </p:sp>
    </p:spTree>
    <p:extLst>
      <p:ext uri="{BB962C8B-B14F-4D97-AF65-F5344CB8AC3E}">
        <p14:creationId xmlns:p14="http://schemas.microsoft.com/office/powerpoint/2010/main" val="5366799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8AA5BC-4F7A-4226-8F99-6D824B226A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5445C6-DD42-4979-86FF-03730E8C6DB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45000665-DFC7-417E-8FD7-516A0F15C975}"/>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1BBCF1B-F6F8-4201-B4EB-1C6DC41B4DFA}"/>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dirty="0">
                <a:solidFill>
                  <a:schemeClr val="tx1"/>
                </a:solidFill>
                <a:latin typeface="+mj-lt"/>
                <a:ea typeface="+mj-ea"/>
                <a:cs typeface="+mj-cs"/>
              </a:rPr>
              <a:t>Demo</a:t>
            </a:r>
          </a:p>
        </p:txBody>
      </p:sp>
    </p:spTree>
    <p:extLst>
      <p:ext uri="{BB962C8B-B14F-4D97-AF65-F5344CB8AC3E}">
        <p14:creationId xmlns:p14="http://schemas.microsoft.com/office/powerpoint/2010/main" val="92456860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9898" y="2191822"/>
            <a:ext cx="720000" cy="720000"/>
          </a:xfrm>
          <a:prstGeom prst="rect">
            <a:avLst/>
          </a:prstGeom>
        </p:spPr>
      </p:pic>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9898" y="3063534"/>
            <a:ext cx="720000" cy="720000"/>
          </a:xfrm>
          <a:prstGeom prst="rect">
            <a:avLst/>
          </a:prstGeom>
        </p:spPr>
      </p:pic>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9898" y="3935246"/>
            <a:ext cx="720000" cy="720000"/>
          </a:xfrm>
          <a:prstGeom prst="rect">
            <a:avLst/>
          </a:prstGeom>
        </p:spPr>
      </p:pic>
      <p:sp>
        <p:nvSpPr>
          <p:cNvPr id="38" name="Rectangle 37"/>
          <p:cNvSpPr/>
          <p:nvPr/>
        </p:nvSpPr>
        <p:spPr>
          <a:xfrm>
            <a:off x="5059898" y="2350081"/>
            <a:ext cx="2141612" cy="400110"/>
          </a:xfrm>
          <a:prstGeom prst="rect">
            <a:avLst/>
          </a:prstGeom>
          <a:noFill/>
        </p:spPr>
        <p:txBody>
          <a:bodyPr wrap="none" lIns="91440" tIns="45720" rIns="91440" bIns="45720">
            <a:spAutoFit/>
          </a:bodyPr>
          <a:lstStyle/>
          <a:p>
            <a:r>
              <a:rPr lang="en-US" sz="2000" dirty="0">
                <a:solidFill>
                  <a:schemeClr val="tx1">
                    <a:lumMod val="65000"/>
                    <a:lumOff val="35000"/>
                  </a:schemeClr>
                </a:solidFill>
                <a:latin typeface="Segoe UI Light" panose="020B0502040204020203" pitchFamily="34" charset="0"/>
                <a:cs typeface="Segoe UI Light" panose="020B0502040204020203" pitchFamily="34" charset="0"/>
              </a:rPr>
              <a:t>@</a:t>
            </a:r>
            <a:r>
              <a:rPr lang="en-US" sz="2000" dirty="0" err="1">
                <a:solidFill>
                  <a:schemeClr val="tx1">
                    <a:lumMod val="65000"/>
                    <a:lumOff val="35000"/>
                  </a:schemeClr>
                </a:solidFill>
                <a:latin typeface="Segoe UI Light" panose="020B0502040204020203" pitchFamily="34" charset="0"/>
                <a:cs typeface="Segoe UI Light" panose="020B0502040204020203" pitchFamily="34" charset="0"/>
              </a:rPr>
              <a:t>sharepointdavid</a:t>
            </a:r>
            <a:endParaRPr lang="en-US" sz="2000" dirty="0">
              <a:solidFill>
                <a:schemeClr val="tx1">
                  <a:lumMod val="65000"/>
                  <a:lumOff val="35000"/>
                </a:schemeClr>
              </a:solidFill>
              <a:latin typeface="Segoe UI Light" panose="020B0502040204020203" pitchFamily="34" charset="0"/>
              <a:cs typeface="Segoe UI Light" panose="020B0502040204020203" pitchFamily="34" charset="0"/>
            </a:endParaRPr>
          </a:p>
        </p:txBody>
      </p:sp>
      <p:sp>
        <p:nvSpPr>
          <p:cNvPr id="39" name="Rectangle 38"/>
          <p:cNvSpPr/>
          <p:nvPr/>
        </p:nvSpPr>
        <p:spPr>
          <a:xfrm>
            <a:off x="5059898" y="3220107"/>
            <a:ext cx="2096728" cy="400110"/>
          </a:xfrm>
          <a:prstGeom prst="rect">
            <a:avLst/>
          </a:prstGeom>
          <a:noFill/>
        </p:spPr>
        <p:txBody>
          <a:bodyPr wrap="none" lIns="91440" tIns="45720" rIns="91440" bIns="45720">
            <a:spAutoFit/>
          </a:bodyPr>
          <a:lstStyle/>
          <a:p>
            <a:r>
              <a:rPr lang="en-US" sz="2000" dirty="0">
                <a:solidFill>
                  <a:schemeClr val="tx1">
                    <a:lumMod val="65000"/>
                    <a:lumOff val="35000"/>
                  </a:schemeClr>
                </a:solidFill>
                <a:latin typeface="Segoe UI Light" panose="020B0502040204020203" pitchFamily="34" charset="0"/>
                <a:cs typeface="Segoe UI Light" panose="020B0502040204020203" pitchFamily="34" charset="0"/>
              </a:rPr>
              <a:t>www.spdavid.com</a:t>
            </a:r>
          </a:p>
        </p:txBody>
      </p:sp>
      <p:sp>
        <p:nvSpPr>
          <p:cNvPr id="40" name="Rectangle 39"/>
          <p:cNvSpPr/>
          <p:nvPr/>
        </p:nvSpPr>
        <p:spPr>
          <a:xfrm>
            <a:off x="5059898" y="4090133"/>
            <a:ext cx="3568606" cy="400110"/>
          </a:xfrm>
          <a:prstGeom prst="rect">
            <a:avLst/>
          </a:prstGeom>
          <a:noFill/>
        </p:spPr>
        <p:txBody>
          <a:bodyPr wrap="none" lIns="91440" tIns="45720" rIns="91440" bIns="45720">
            <a:spAutoFit/>
          </a:bodyPr>
          <a:lstStyle/>
          <a:p>
            <a:r>
              <a:rPr lang="en-US" sz="2000" dirty="0">
                <a:solidFill>
                  <a:schemeClr val="tx1">
                    <a:lumMod val="65000"/>
                    <a:lumOff val="35000"/>
                  </a:schemeClr>
                </a:solidFill>
                <a:latin typeface="Segoe UI Light" panose="020B0502040204020203" pitchFamily="34" charset="0"/>
                <a:cs typeface="Segoe UI Light" panose="020B0502040204020203" pitchFamily="34" charset="0"/>
              </a:rPr>
              <a:t>David.opdendries@affecto.com</a:t>
            </a:r>
          </a:p>
        </p:txBody>
      </p:sp>
      <p:pic>
        <p:nvPicPr>
          <p:cNvPr id="8" name="Picture 7">
            <a:extLst>
              <a:ext uri="{FF2B5EF4-FFF2-40B4-BE49-F238E27FC236}">
                <a16:creationId xmlns:a16="http://schemas.microsoft.com/office/drawing/2014/main" id="{FF6ED32B-457C-4093-B2B6-CD7C255788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39898" y="4685226"/>
            <a:ext cx="720000" cy="720000"/>
          </a:xfrm>
          <a:prstGeom prst="rect">
            <a:avLst/>
          </a:prstGeom>
        </p:spPr>
      </p:pic>
      <p:sp>
        <p:nvSpPr>
          <p:cNvPr id="10" name="Rectangle 9">
            <a:extLst>
              <a:ext uri="{FF2B5EF4-FFF2-40B4-BE49-F238E27FC236}">
                <a16:creationId xmlns:a16="http://schemas.microsoft.com/office/drawing/2014/main" id="{8C677C56-E263-424B-95C2-EE028FE52261}"/>
              </a:ext>
            </a:extLst>
          </p:cNvPr>
          <p:cNvSpPr/>
          <p:nvPr/>
        </p:nvSpPr>
        <p:spPr>
          <a:xfrm>
            <a:off x="5059898" y="4953401"/>
            <a:ext cx="5652509" cy="400110"/>
          </a:xfrm>
          <a:prstGeom prst="rect">
            <a:avLst/>
          </a:prstGeom>
          <a:noFill/>
        </p:spPr>
        <p:txBody>
          <a:bodyPr wrap="none" lIns="91440" tIns="45720" rIns="91440" bIns="45720">
            <a:spAutoFit/>
          </a:bodyPr>
          <a:lstStyle/>
          <a:p>
            <a:r>
              <a:rPr lang="en-US" sz="2000" dirty="0">
                <a:solidFill>
                  <a:schemeClr val="tx1">
                    <a:lumMod val="65000"/>
                    <a:lumOff val="35000"/>
                  </a:schemeClr>
                </a:solidFill>
                <a:latin typeface="Segoe UI Light" panose="020B0502040204020203" pitchFamily="34" charset="0"/>
                <a:cs typeface="Segoe UI Light" panose="020B0502040204020203" pitchFamily="34" charset="0"/>
              </a:rPr>
              <a:t>https://github.com/spdavid/AppRegistrationDemo</a:t>
            </a:r>
          </a:p>
        </p:txBody>
      </p:sp>
    </p:spTree>
    <p:extLst>
      <p:ext uri="{BB962C8B-B14F-4D97-AF65-F5344CB8AC3E}">
        <p14:creationId xmlns:p14="http://schemas.microsoft.com/office/powerpoint/2010/main" val="2471388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Char"/>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A9473B-01F2-4587-97C5-46C52E9B91F3}"/>
              </a:ext>
            </a:extLst>
          </p:cNvPr>
          <p:cNvPicPr>
            <a:picLocks noChangeAspect="1"/>
          </p:cNvPicPr>
          <p:nvPr/>
        </p:nvPicPr>
        <p:blipFill>
          <a:blip r:embed="rId2"/>
          <a:stretch>
            <a:fillRect/>
          </a:stretch>
        </p:blipFill>
        <p:spPr>
          <a:xfrm>
            <a:off x="939240" y="234383"/>
            <a:ext cx="2597171" cy="1376207"/>
          </a:xfrm>
          <a:prstGeom prst="rect">
            <a:avLst/>
          </a:prstGeom>
        </p:spPr>
      </p:pic>
      <p:sp>
        <p:nvSpPr>
          <p:cNvPr id="6" name="Rectangle 5">
            <a:extLst>
              <a:ext uri="{FF2B5EF4-FFF2-40B4-BE49-F238E27FC236}">
                <a16:creationId xmlns:a16="http://schemas.microsoft.com/office/drawing/2014/main" id="{F1F5D9E6-E795-41E5-B87C-529ADDBCAD98}"/>
              </a:ext>
            </a:extLst>
          </p:cNvPr>
          <p:cNvSpPr/>
          <p:nvPr/>
        </p:nvSpPr>
        <p:spPr>
          <a:xfrm>
            <a:off x="4087011" y="460822"/>
            <a:ext cx="6886693" cy="923330"/>
          </a:xfrm>
          <a:prstGeom prst="rect">
            <a:avLst/>
          </a:prstGeom>
          <a:noFill/>
        </p:spPr>
        <p:txBody>
          <a:bodyPr wrap="none" lIns="91440" tIns="45720" rIns="91440" bIns="45720">
            <a:spAutoFit/>
          </a:bodyPr>
          <a:lstStyle/>
          <a:p>
            <a:pPr algn="ctr"/>
            <a:r>
              <a:rPr lang="en-US" sz="5400" b="1" cap="none" spc="0">
                <a:ln w="22225">
                  <a:solidFill>
                    <a:schemeClr val="accent2"/>
                  </a:solidFill>
                  <a:prstDash val="solid"/>
                </a:ln>
                <a:solidFill>
                  <a:schemeClr val="accent2">
                    <a:lumMod val="40000"/>
                    <a:lumOff val="60000"/>
                  </a:schemeClr>
                </a:solidFill>
                <a:effectLst/>
              </a:rPr>
              <a:t>Thanks to our Sponsors</a:t>
            </a:r>
          </a:p>
        </p:txBody>
      </p:sp>
      <p:pic>
        <p:nvPicPr>
          <p:cNvPr id="7" name="Picture 6">
            <a:extLst>
              <a:ext uri="{FF2B5EF4-FFF2-40B4-BE49-F238E27FC236}">
                <a16:creationId xmlns:a16="http://schemas.microsoft.com/office/drawing/2014/main" id="{F63FC3CE-26A7-46FF-BDD0-3213B1990058}"/>
              </a:ext>
            </a:extLst>
          </p:cNvPr>
          <p:cNvPicPr>
            <a:picLocks noChangeAspect="1"/>
          </p:cNvPicPr>
          <p:nvPr/>
        </p:nvPicPr>
        <p:blipFill>
          <a:blip r:embed="rId3"/>
          <a:stretch>
            <a:fillRect/>
          </a:stretch>
        </p:blipFill>
        <p:spPr>
          <a:xfrm>
            <a:off x="2936147" y="1651944"/>
            <a:ext cx="6429236" cy="1384435"/>
          </a:xfrm>
          <a:prstGeom prst="rect">
            <a:avLst/>
          </a:prstGeom>
        </p:spPr>
      </p:pic>
      <p:pic>
        <p:nvPicPr>
          <p:cNvPr id="8" name="Content Placeholder 4">
            <a:extLst>
              <a:ext uri="{FF2B5EF4-FFF2-40B4-BE49-F238E27FC236}">
                <a16:creationId xmlns:a16="http://schemas.microsoft.com/office/drawing/2014/main" id="{BC2F09F1-35CD-4CC1-9D98-14B5738378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4374" y="3208086"/>
            <a:ext cx="1692187" cy="1299600"/>
          </a:xfrm>
          <a:prstGeom prst="rect">
            <a:avLst/>
          </a:prstGeom>
        </p:spPr>
      </p:pic>
      <p:pic>
        <p:nvPicPr>
          <p:cNvPr id="9" name="Picture 8" descr="A close up of a logo&#10;&#10;Description generated with very high confidence">
            <a:extLst>
              <a:ext uri="{FF2B5EF4-FFF2-40B4-BE49-F238E27FC236}">
                <a16:creationId xmlns:a16="http://schemas.microsoft.com/office/drawing/2014/main" id="{CA842202-93CC-4B42-A5C5-F33FD87C80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6310" y="3332657"/>
            <a:ext cx="2100914" cy="1050457"/>
          </a:xfrm>
          <a:prstGeom prst="rect">
            <a:avLst/>
          </a:prstGeom>
        </p:spPr>
      </p:pic>
      <p:pic>
        <p:nvPicPr>
          <p:cNvPr id="10" name="Picture 9">
            <a:extLst>
              <a:ext uri="{FF2B5EF4-FFF2-40B4-BE49-F238E27FC236}">
                <a16:creationId xmlns:a16="http://schemas.microsoft.com/office/drawing/2014/main" id="{8D195264-8DAF-4613-98B2-05A0D307F6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0697" y="2935991"/>
            <a:ext cx="3389320" cy="1843790"/>
          </a:xfrm>
          <a:prstGeom prst="rect">
            <a:avLst/>
          </a:prstGeom>
        </p:spPr>
      </p:pic>
      <p:pic>
        <p:nvPicPr>
          <p:cNvPr id="11" name="Picture 10">
            <a:extLst>
              <a:ext uri="{FF2B5EF4-FFF2-40B4-BE49-F238E27FC236}">
                <a16:creationId xmlns:a16="http://schemas.microsoft.com/office/drawing/2014/main" id="{725CB7F5-EDED-4C83-98F9-E9BC2B0143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53812" y="4659084"/>
            <a:ext cx="2686595" cy="664579"/>
          </a:xfrm>
          <a:prstGeom prst="rect">
            <a:avLst/>
          </a:prstGeom>
        </p:spPr>
      </p:pic>
      <p:pic>
        <p:nvPicPr>
          <p:cNvPr id="12" name="Picture 11" descr="A picture containing clipart&#10;&#10;Description generated with very high confidence">
            <a:extLst>
              <a:ext uri="{FF2B5EF4-FFF2-40B4-BE49-F238E27FC236}">
                <a16:creationId xmlns:a16="http://schemas.microsoft.com/office/drawing/2014/main" id="{4E0FF115-5DB9-47E8-8CBF-27EE5A63EA9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9851" y="4583693"/>
            <a:ext cx="2302195" cy="815361"/>
          </a:xfrm>
          <a:prstGeom prst="rect">
            <a:avLst/>
          </a:prstGeom>
        </p:spPr>
      </p:pic>
      <p:pic>
        <p:nvPicPr>
          <p:cNvPr id="13" name="Content Placeholder 4" descr="A close up of a logo&#10;&#10;Description generated with high confidence">
            <a:extLst>
              <a:ext uri="{FF2B5EF4-FFF2-40B4-BE49-F238E27FC236}">
                <a16:creationId xmlns:a16="http://schemas.microsoft.com/office/drawing/2014/main" id="{7D97CDE1-2706-4C4F-ACF6-0EE5B4B1644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3324" y="5923656"/>
            <a:ext cx="2147727" cy="595227"/>
          </a:xfrm>
          <a:prstGeom prst="rect">
            <a:avLst/>
          </a:prstGeom>
        </p:spPr>
      </p:pic>
      <p:pic>
        <p:nvPicPr>
          <p:cNvPr id="14" name="Picture 13">
            <a:extLst>
              <a:ext uri="{FF2B5EF4-FFF2-40B4-BE49-F238E27FC236}">
                <a16:creationId xmlns:a16="http://schemas.microsoft.com/office/drawing/2014/main" id="{D06ABF80-11AA-4E3E-B875-5A978E2BFF9F}"/>
              </a:ext>
            </a:extLst>
          </p:cNvPr>
          <p:cNvPicPr>
            <a:picLocks noChangeAspect="1"/>
          </p:cNvPicPr>
          <p:nvPr/>
        </p:nvPicPr>
        <p:blipFill rotWithShape="1">
          <a:blip r:embed="rId10">
            <a:extLst>
              <a:ext uri="{28A0092B-C50C-407E-A947-70E740481C1C}">
                <a14:useLocalDpi xmlns:a14="http://schemas.microsoft.com/office/drawing/2010/main" val="0"/>
              </a:ext>
            </a:extLst>
          </a:blip>
          <a:srcRect b="18195"/>
          <a:stretch/>
        </p:blipFill>
        <p:spPr>
          <a:xfrm>
            <a:off x="3570694" y="5876624"/>
            <a:ext cx="1368193" cy="689291"/>
          </a:xfrm>
          <a:prstGeom prst="rect">
            <a:avLst/>
          </a:prstGeom>
        </p:spPr>
      </p:pic>
      <p:pic>
        <p:nvPicPr>
          <p:cNvPr id="15" name="Picture 14">
            <a:extLst>
              <a:ext uri="{FF2B5EF4-FFF2-40B4-BE49-F238E27FC236}">
                <a16:creationId xmlns:a16="http://schemas.microsoft.com/office/drawing/2014/main" id="{F2609F62-3BA7-450C-9A7E-C225FE2F4E3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66102" y="5931805"/>
            <a:ext cx="2816406" cy="578928"/>
          </a:xfrm>
          <a:prstGeom prst="rect">
            <a:avLst/>
          </a:prstGeom>
        </p:spPr>
      </p:pic>
      <p:pic>
        <p:nvPicPr>
          <p:cNvPr id="3" name="Picture 2" descr="A picture containing clipart&#10;&#10;Description generated with very high confidence">
            <a:extLst>
              <a:ext uri="{FF2B5EF4-FFF2-40B4-BE49-F238E27FC236}">
                <a16:creationId xmlns:a16="http://schemas.microsoft.com/office/drawing/2014/main" id="{08250AF9-444C-456D-A630-CF0348F7B8A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45486" y="4518485"/>
            <a:ext cx="3396435" cy="945776"/>
          </a:xfrm>
          <a:prstGeom prst="rect">
            <a:avLst/>
          </a:prstGeom>
        </p:spPr>
      </p:pic>
      <p:pic>
        <p:nvPicPr>
          <p:cNvPr id="2" name="Picture 1">
            <a:extLst>
              <a:ext uri="{FF2B5EF4-FFF2-40B4-BE49-F238E27FC236}">
                <a16:creationId xmlns:a16="http://schemas.microsoft.com/office/drawing/2014/main" id="{83EAE66D-DF62-43FC-9CB2-8B13890E6E05}"/>
              </a:ext>
            </a:extLst>
          </p:cNvPr>
          <p:cNvPicPr>
            <a:picLocks noChangeAspect="1"/>
          </p:cNvPicPr>
          <p:nvPr/>
        </p:nvPicPr>
        <p:blipFill>
          <a:blip r:embed="rId13"/>
          <a:stretch>
            <a:fillRect/>
          </a:stretch>
        </p:blipFill>
        <p:spPr>
          <a:xfrm>
            <a:off x="9083930" y="5935519"/>
            <a:ext cx="2606046" cy="571501"/>
          </a:xfrm>
          <a:prstGeom prst="rect">
            <a:avLst/>
          </a:prstGeom>
        </p:spPr>
      </p:pic>
    </p:spTree>
    <p:extLst>
      <p:ext uri="{BB962C8B-B14F-4D97-AF65-F5344CB8AC3E}">
        <p14:creationId xmlns:p14="http://schemas.microsoft.com/office/powerpoint/2010/main" val="2489801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Freeform: Shape 9">
            <a:extLst>
              <a:ext uri="{FF2B5EF4-FFF2-40B4-BE49-F238E27FC236}">
                <a16:creationId xmlns:a16="http://schemas.microsoft.com/office/drawing/2014/main" id="{DB66F6E8-4D4A-4907-940A-774703A2D0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16005" y="5367908"/>
            <a:ext cx="3175996" cy="1490093"/>
          </a:xfrm>
          <a:custGeom>
            <a:avLst/>
            <a:gdLst>
              <a:gd name="connsiteX0" fmla="*/ 2485888 w 3175996"/>
              <a:gd name="connsiteY0" fmla="*/ 1490093 h 1490093"/>
              <a:gd name="connsiteX1" fmla="*/ 0 w 3175996"/>
              <a:gd name="connsiteY1" fmla="*/ 1490093 h 1490093"/>
              <a:gd name="connsiteX2" fmla="*/ 0 w 3175996"/>
              <a:gd name="connsiteY2" fmla="*/ 0 h 1490093"/>
              <a:gd name="connsiteX3" fmla="*/ 3175996 w 3175996"/>
              <a:gd name="connsiteY3" fmla="*/ 0 h 1490093"/>
            </a:gdLst>
            <a:ahLst/>
            <a:cxnLst>
              <a:cxn ang="0">
                <a:pos x="connsiteX0" y="connsiteY0"/>
              </a:cxn>
              <a:cxn ang="0">
                <a:pos x="connsiteX1" y="connsiteY1"/>
              </a:cxn>
              <a:cxn ang="0">
                <a:pos x="connsiteX2" y="connsiteY2"/>
              </a:cxn>
              <a:cxn ang="0">
                <a:pos x="connsiteX3" y="connsiteY3"/>
              </a:cxn>
            </a:cxnLst>
            <a:rect l="l" t="t" r="r" b="b"/>
            <a:pathLst>
              <a:path w="3175996" h="1490093">
                <a:moveTo>
                  <a:pt x="2485888" y="1490093"/>
                </a:moveTo>
                <a:lnTo>
                  <a:pt x="0" y="1490093"/>
                </a:lnTo>
                <a:lnTo>
                  <a:pt x="0" y="0"/>
                </a:lnTo>
                <a:lnTo>
                  <a:pt x="3175996"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Freeform: Shape 11">
            <a:extLst>
              <a:ext uri="{FF2B5EF4-FFF2-40B4-BE49-F238E27FC236}">
                <a16:creationId xmlns:a16="http://schemas.microsoft.com/office/drawing/2014/main" id="{8F1F5A56-E82B-4FD5-9025-B72896FFBB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62" y="5367908"/>
            <a:ext cx="9566296" cy="1490093"/>
          </a:xfrm>
          <a:custGeom>
            <a:avLst/>
            <a:gdLst>
              <a:gd name="connsiteX0" fmla="*/ 0 w 9566296"/>
              <a:gd name="connsiteY0" fmla="*/ 0 h 1490093"/>
              <a:gd name="connsiteX1" fmla="*/ 405267 w 9566296"/>
              <a:gd name="connsiteY1" fmla="*/ 0 h 1490093"/>
              <a:gd name="connsiteX2" fmla="*/ 631857 w 9566296"/>
              <a:gd name="connsiteY2" fmla="*/ 0 h 1490093"/>
              <a:gd name="connsiteX3" fmla="*/ 2451761 w 9566296"/>
              <a:gd name="connsiteY3" fmla="*/ 0 h 1490093"/>
              <a:gd name="connsiteX4" fmla="*/ 2901880 w 9566296"/>
              <a:gd name="connsiteY4" fmla="*/ 0 h 1490093"/>
              <a:gd name="connsiteX5" fmla="*/ 3641106 w 9566296"/>
              <a:gd name="connsiteY5" fmla="*/ 0 h 1490093"/>
              <a:gd name="connsiteX6" fmla="*/ 9566296 w 9566296"/>
              <a:gd name="connsiteY6" fmla="*/ 0 h 1490093"/>
              <a:gd name="connsiteX7" fmla="*/ 8876188 w 9566296"/>
              <a:gd name="connsiteY7" fmla="*/ 1490093 h 1490093"/>
              <a:gd name="connsiteX8" fmla="*/ 631857 w 9566296"/>
              <a:gd name="connsiteY8" fmla="*/ 1490093 h 1490093"/>
              <a:gd name="connsiteX9" fmla="*/ 405267 w 9566296"/>
              <a:gd name="connsiteY9" fmla="*/ 1490093 h 1490093"/>
              <a:gd name="connsiteX10" fmla="*/ 0 w 9566296"/>
              <a:gd name="connsiteY10"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66296" h="1490093">
                <a:moveTo>
                  <a:pt x="0" y="0"/>
                </a:moveTo>
                <a:lnTo>
                  <a:pt x="405267" y="0"/>
                </a:lnTo>
                <a:lnTo>
                  <a:pt x="631857" y="0"/>
                </a:lnTo>
                <a:lnTo>
                  <a:pt x="2451761" y="0"/>
                </a:lnTo>
                <a:lnTo>
                  <a:pt x="2901880" y="0"/>
                </a:lnTo>
                <a:lnTo>
                  <a:pt x="3641106" y="0"/>
                </a:lnTo>
                <a:lnTo>
                  <a:pt x="9566296" y="0"/>
                </a:lnTo>
                <a:lnTo>
                  <a:pt x="8876188" y="1490093"/>
                </a:lnTo>
                <a:lnTo>
                  <a:pt x="631857" y="1490093"/>
                </a:lnTo>
                <a:lnTo>
                  <a:pt x="405267" y="1490093"/>
                </a:lnTo>
                <a:lnTo>
                  <a:pt x="0" y="1490093"/>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EE81E0D6-4C74-40DD-82D2-9F65B57D9761}"/>
              </a:ext>
            </a:extLst>
          </p:cNvPr>
          <p:cNvSpPr>
            <a:spLocks noGrp="1"/>
          </p:cNvSpPr>
          <p:nvPr>
            <p:ph type="title"/>
          </p:nvPr>
        </p:nvSpPr>
        <p:spPr>
          <a:xfrm>
            <a:off x="838200" y="5529884"/>
            <a:ext cx="8078342" cy="1096331"/>
          </a:xfrm>
        </p:spPr>
        <p:txBody>
          <a:bodyPr>
            <a:normAutofit/>
          </a:bodyPr>
          <a:lstStyle/>
          <a:p>
            <a:r>
              <a:rPr lang="en-US" dirty="0"/>
              <a:t>Agenda</a:t>
            </a:r>
            <a:endParaRPr lang="LID4096" dirty="0"/>
          </a:p>
        </p:txBody>
      </p:sp>
      <p:graphicFrame>
        <p:nvGraphicFramePr>
          <p:cNvPr id="36" name="Content Placeholder 2"/>
          <p:cNvGraphicFramePr>
            <a:graphicFrameLocks noGrp="1"/>
          </p:cNvGraphicFramePr>
          <p:nvPr>
            <p:ph idx="1"/>
            <p:extLst>
              <p:ext uri="{D42A27DB-BD31-4B8C-83A1-F6EECF244321}">
                <p14:modId xmlns:p14="http://schemas.microsoft.com/office/powerpoint/2010/main" val="2834695438"/>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56964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C615A1-3D6F-48FA-ACB7-EB323809D772}"/>
              </a:ext>
            </a:extLst>
          </p:cNvPr>
          <p:cNvSpPr>
            <a:spLocks noGrp="1"/>
          </p:cNvSpPr>
          <p:nvPr>
            <p:ph type="title"/>
          </p:nvPr>
        </p:nvSpPr>
        <p:spPr>
          <a:xfrm>
            <a:off x="642257" y="4525347"/>
            <a:ext cx="6939722" cy="1737360"/>
          </a:xfrm>
        </p:spPr>
        <p:txBody>
          <a:bodyPr vert="horz" lIns="91440" tIns="45720" rIns="91440" bIns="45720" rtlCol="0" anchor="ctr">
            <a:normAutofit/>
          </a:bodyPr>
          <a:lstStyle/>
          <a:p>
            <a:pPr algn="ctr"/>
            <a:r>
              <a:rPr lang="en-US" sz="4000" b="1" kern="1200" dirty="0">
                <a:solidFill>
                  <a:schemeClr val="tx1"/>
                </a:solidFill>
                <a:latin typeface="+mj-lt"/>
                <a:ea typeface="+mj-ea"/>
                <a:cs typeface="+mj-cs"/>
              </a:rPr>
              <a:t>Modern Development  </a:t>
            </a:r>
            <a:br>
              <a:rPr lang="en-US" sz="4000" b="1" kern="1200" dirty="0">
                <a:solidFill>
                  <a:schemeClr val="tx1"/>
                </a:solidFill>
                <a:latin typeface="+mj-lt"/>
                <a:ea typeface="+mj-ea"/>
                <a:cs typeface="+mj-cs"/>
              </a:rPr>
            </a:br>
            <a:r>
              <a:rPr lang="en-US" sz="4000" b="1" kern="1200" dirty="0">
                <a:solidFill>
                  <a:schemeClr val="tx1"/>
                </a:solidFill>
                <a:latin typeface="+mj-lt"/>
                <a:ea typeface="+mj-ea"/>
                <a:cs typeface="+mj-cs"/>
              </a:rPr>
              <a:t>Where are we now?</a:t>
            </a:r>
            <a:br>
              <a:rPr lang="en-US" sz="4000" b="1" kern="1200" dirty="0">
                <a:solidFill>
                  <a:schemeClr val="tx1"/>
                </a:solidFill>
                <a:latin typeface="+mj-lt"/>
                <a:ea typeface="+mj-ea"/>
                <a:cs typeface="+mj-cs"/>
              </a:rPr>
            </a:br>
            <a:endParaRPr lang="en-US" sz="4000" b="1" kern="1200" dirty="0">
              <a:solidFill>
                <a:schemeClr val="tx1"/>
              </a:solidFill>
              <a:latin typeface="+mj-lt"/>
              <a:ea typeface="+mj-ea"/>
              <a:cs typeface="+mj-cs"/>
            </a:endParaRPr>
          </a:p>
        </p:txBody>
      </p:sp>
      <p:pic>
        <p:nvPicPr>
          <p:cNvPr id="4" name="Picture 3">
            <a:extLst>
              <a:ext uri="{FF2B5EF4-FFF2-40B4-BE49-F238E27FC236}">
                <a16:creationId xmlns:a16="http://schemas.microsoft.com/office/drawing/2014/main" id="{ECB29031-1B37-45F8-9287-D83764543866}"/>
              </a:ext>
            </a:extLst>
          </p:cNvPr>
          <p:cNvPicPr>
            <a:picLocks noChangeAspect="1"/>
          </p:cNvPicPr>
          <p:nvPr/>
        </p:nvPicPr>
        <p:blipFill>
          <a:blip r:embed="rId2"/>
          <a:stretch>
            <a:fillRect/>
          </a:stretch>
        </p:blipFill>
        <p:spPr>
          <a:xfrm>
            <a:off x="8632945" y="4225774"/>
            <a:ext cx="2677939" cy="2370004"/>
          </a:xfrm>
          <a:prstGeom prst="rect">
            <a:avLst/>
          </a:prstGeom>
        </p:spPr>
      </p:pic>
    </p:spTree>
    <p:extLst>
      <p:ext uri="{BB962C8B-B14F-4D97-AF65-F5344CB8AC3E}">
        <p14:creationId xmlns:p14="http://schemas.microsoft.com/office/powerpoint/2010/main" val="3918576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5724071-AC7B-4A67-934B-CD7F9074580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573"/>
            <a:ext cx="12192000" cy="18558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7753B0-1C86-4169-B803-095A4B1ED130}"/>
              </a:ext>
            </a:extLst>
          </p:cNvPr>
          <p:cNvSpPr>
            <a:spLocks noGrp="1"/>
          </p:cNvSpPr>
          <p:nvPr>
            <p:ph type="title"/>
          </p:nvPr>
        </p:nvSpPr>
        <p:spPr>
          <a:xfrm>
            <a:off x="838200" y="365125"/>
            <a:ext cx="10515600" cy="1325563"/>
          </a:xfrm>
        </p:spPr>
        <p:txBody>
          <a:bodyPr>
            <a:normAutofit/>
          </a:bodyPr>
          <a:lstStyle/>
          <a:p>
            <a:r>
              <a:rPr lang="en-US">
                <a:solidFill>
                  <a:schemeClr val="bg1"/>
                </a:solidFill>
              </a:rPr>
              <a:t>History</a:t>
            </a:r>
            <a:endParaRPr lang="LID4096">
              <a:solidFill>
                <a:schemeClr val="bg1"/>
              </a:solidFill>
            </a:endParaRP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2587519951"/>
              </p:ext>
            </p:extLst>
          </p:nvPr>
        </p:nvGraphicFramePr>
        <p:xfrm>
          <a:off x="838200" y="2500291"/>
          <a:ext cx="10515600" cy="36766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9467268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7481200-3BB2-4CA3-9D54-1077F6F7653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7F8E89-06BA-4781-8063-30F78CE5C012}"/>
              </a:ext>
            </a:extLst>
          </p:cNvPr>
          <p:cNvSpPr>
            <a:spLocks noGrp="1"/>
          </p:cNvSpPr>
          <p:nvPr>
            <p:ph type="title"/>
          </p:nvPr>
        </p:nvSpPr>
        <p:spPr>
          <a:xfrm>
            <a:off x="8199459" y="642938"/>
            <a:ext cx="3670808" cy="5502264"/>
          </a:xfrm>
        </p:spPr>
        <p:txBody>
          <a:bodyPr>
            <a:normAutofit/>
          </a:bodyPr>
          <a:lstStyle/>
          <a:p>
            <a:r>
              <a:rPr lang="en-US">
                <a:solidFill>
                  <a:srgbClr val="FFFFFF"/>
                </a:solidFill>
              </a:rPr>
              <a:t>Add-in Model</a:t>
            </a:r>
            <a:endParaRPr lang="LID4096">
              <a:solidFill>
                <a:srgbClr val="FFFFFF"/>
              </a:solidFill>
            </a:endParaRP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654637066"/>
              </p:ext>
            </p:extLst>
          </p:nvPr>
        </p:nvGraphicFramePr>
        <p:xfrm>
          <a:off x="642938" y="642938"/>
          <a:ext cx="6269037"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9914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481200-3BB2-4CA3-9D54-1077F6F7653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004D4B-0AAB-42C6-80DA-9CF8568EA7E4}"/>
              </a:ext>
            </a:extLst>
          </p:cNvPr>
          <p:cNvSpPr>
            <a:spLocks noGrp="1"/>
          </p:cNvSpPr>
          <p:nvPr>
            <p:ph type="title"/>
          </p:nvPr>
        </p:nvSpPr>
        <p:spPr>
          <a:xfrm>
            <a:off x="8199459" y="642938"/>
            <a:ext cx="3670808" cy="5502264"/>
          </a:xfrm>
        </p:spPr>
        <p:txBody>
          <a:bodyPr>
            <a:normAutofit/>
          </a:bodyPr>
          <a:lstStyle/>
          <a:p>
            <a:r>
              <a:rPr lang="en-US">
                <a:solidFill>
                  <a:srgbClr val="FFFFFF"/>
                </a:solidFill>
              </a:rPr>
              <a:t>Modern Development Model</a:t>
            </a:r>
            <a:endParaRPr lang="LID4096">
              <a:solidFill>
                <a:srgbClr val="FFFFFF"/>
              </a:solidFill>
            </a:endParaRP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109977956"/>
              </p:ext>
            </p:extLst>
          </p:nvPr>
        </p:nvGraphicFramePr>
        <p:xfrm>
          <a:off x="642938" y="642938"/>
          <a:ext cx="6269037"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09085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482E2297A50745B29D6F2AB205101D" ma:contentTypeVersion="2" ma:contentTypeDescription="Create a new document." ma:contentTypeScope="" ma:versionID="e3ba30c25817636ba003bbfdad10ca58">
  <xsd:schema xmlns:xsd="http://www.w3.org/2001/XMLSchema" xmlns:xs="http://www.w3.org/2001/XMLSchema" xmlns:p="http://schemas.microsoft.com/office/2006/metadata/properties" xmlns:ns2="75550401-5463-4648-a631-b9d5ba987489" targetNamespace="http://schemas.microsoft.com/office/2006/metadata/properties" ma:root="true" ma:fieldsID="a2bf4d1cffde6ea433f583ea1f01915f" ns2:_="">
    <xsd:import namespace="75550401-5463-4648-a631-b9d5ba98748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550401-5463-4648-a631-b9d5ba98748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84512BB-C7EA-46F7-814D-5349322499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550401-5463-4648-a631-b9d5ba9874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1C39295-A77D-4472-8A72-A9A6D10EFC32}">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75550401-5463-4648-a631-b9d5ba98748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F8FF4933-9FD5-4DF5-AA7B-6A0A971BF80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991</TotalTime>
  <Words>601</Words>
  <Application>Microsoft Office PowerPoint</Application>
  <PresentationFormat>Widescreen</PresentationFormat>
  <Paragraphs>106</Paragraphs>
  <Slides>40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Calibri Light</vt:lpstr>
      <vt:lpstr>Segoe UI Black</vt:lpstr>
      <vt:lpstr>Segoe UI Light</vt:lpstr>
      <vt:lpstr>Office Theme</vt:lpstr>
      <vt:lpstr>App registration for Modern SharePoint development: Unlock the mysteries of the Azure Key vault</vt:lpstr>
      <vt:lpstr>PowerPoint Presentation</vt:lpstr>
      <vt:lpstr>PowerPoint Presentation</vt:lpstr>
      <vt:lpstr>PowerPoint Presentation</vt:lpstr>
      <vt:lpstr>Agenda</vt:lpstr>
      <vt:lpstr>Modern Development   Where are we now? </vt:lpstr>
      <vt:lpstr>History</vt:lpstr>
      <vt:lpstr>Add-in Model</vt:lpstr>
      <vt:lpstr>Modern Development Model</vt:lpstr>
      <vt:lpstr>RoadMap</vt:lpstr>
      <vt:lpstr>Azure AD App Registration Introduction.</vt:lpstr>
      <vt:lpstr>Appregnew.aspx vs Azure AD App Registration</vt:lpstr>
      <vt:lpstr>Types of Authentication</vt:lpstr>
      <vt:lpstr>How to register an application</vt:lpstr>
      <vt:lpstr>Application ID = Client ID</vt:lpstr>
      <vt:lpstr>Keys = ClientSecrets</vt:lpstr>
      <vt:lpstr>Give your application permissions</vt:lpstr>
      <vt:lpstr>Demo</vt:lpstr>
      <vt:lpstr>App only authentication </vt:lpstr>
      <vt:lpstr>Getting the app only context</vt:lpstr>
      <vt:lpstr>Generating the Certificate</vt:lpstr>
      <vt:lpstr>Update the manifest</vt:lpstr>
      <vt:lpstr>Upload Certificate</vt:lpstr>
      <vt:lpstr>App Settings</vt:lpstr>
      <vt:lpstr>Demo</vt:lpstr>
      <vt:lpstr>App/User authentication </vt:lpstr>
      <vt:lpstr>Getting the User/App Context</vt:lpstr>
      <vt:lpstr>Demo</vt:lpstr>
      <vt:lpstr>Accessing the Key Vault</vt:lpstr>
      <vt:lpstr>What is the Key Vault?</vt:lpstr>
      <vt:lpstr>How to access the keyvault?</vt:lpstr>
      <vt:lpstr>NuGet Packages</vt:lpstr>
      <vt:lpstr>Give your App permissions on creation</vt:lpstr>
      <vt:lpstr>Key Permissions</vt:lpstr>
      <vt:lpstr>Creating a secret</vt:lpstr>
      <vt:lpstr>Application Settings</vt:lpstr>
      <vt:lpstr>GetToken Method</vt:lpstr>
      <vt:lpstr>Getting the secret value</vt:lpstr>
      <vt:lpstr>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Opdendries</dc:creator>
  <cp:lastModifiedBy>David Opdendries</cp:lastModifiedBy>
  <cp:revision>32</cp:revision>
  <dcterms:modified xsi:type="dcterms:W3CDTF">2017-10-28T16:53:04Z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0x01010010482E2297A50745B29D6F2AB205101D</vt:lpwstr>
  </property>
</Properties>
</file>

<file path=docProps/thumbnail.jpeg>
</file>